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73" r:id="rId3"/>
    <p:sldId id="287" r:id="rId4"/>
    <p:sldId id="290" r:id="rId5"/>
    <p:sldId id="258" r:id="rId6"/>
    <p:sldId id="302" r:id="rId7"/>
    <p:sldId id="270" r:id="rId8"/>
    <p:sldId id="286" r:id="rId9"/>
    <p:sldId id="269" r:id="rId10"/>
    <p:sldId id="271" r:id="rId11"/>
    <p:sldId id="294" r:id="rId12"/>
    <p:sldId id="274" r:id="rId13"/>
    <p:sldId id="303" r:id="rId14"/>
    <p:sldId id="304" r:id="rId15"/>
    <p:sldId id="305" r:id="rId16"/>
    <p:sldId id="262" r:id="rId17"/>
    <p:sldId id="306" r:id="rId18"/>
    <p:sldId id="314" r:id="rId19"/>
    <p:sldId id="299" r:id="rId20"/>
    <p:sldId id="300" r:id="rId21"/>
    <p:sldId id="283" r:id="rId22"/>
    <p:sldId id="284" r:id="rId23"/>
    <p:sldId id="315" r:id="rId24"/>
    <p:sldId id="261" r:id="rId25"/>
    <p:sldId id="307" r:id="rId26"/>
    <p:sldId id="308" r:id="rId27"/>
    <p:sldId id="313" r:id="rId28"/>
    <p:sldId id="316" r:id="rId29"/>
    <p:sldId id="309" r:id="rId30"/>
    <p:sldId id="310" r:id="rId31"/>
    <p:sldId id="312" r:id="rId32"/>
    <p:sldId id="311" r:id="rId33"/>
    <p:sldId id="275" r:id="rId34"/>
  </p:sldIdLst>
  <p:sldSz cx="14630400" cy="8229600"/>
  <p:notesSz cx="8229600" cy="14630400"/>
  <p:embeddedFontLs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Gelasio" pitchFamily="2" charset="0"/>
      <p:regular r:id="rId40"/>
      <p:bold r:id="rId41"/>
      <p:italic r:id="rId42"/>
      <p:boldItalic r:id="rId43"/>
    </p:embeddedFont>
    <p:embeddedFont>
      <p:font typeface="Lato" panose="020F0502020204030203" pitchFamily="34" charset="0"/>
      <p:regular r:id="rId44"/>
      <p:bold r:id="rId45"/>
      <p:italic r:id="rId46"/>
      <p:boldItalic r:id="rId47"/>
    </p:embeddedFont>
    <p:embeddedFont>
      <p:font typeface="Lato Bold" panose="020F0802020204030203" pitchFamily="34" charset="0"/>
      <p:bold r:id="rId48"/>
    </p:embeddedFont>
    <p:embeddedFont>
      <p:font typeface="Lato Medium" panose="020F0502020204030203" pitchFamily="34" charset="0"/>
      <p:regular r:id="rId49"/>
      <p: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852" y="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7022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25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25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1_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4D807-5224-A44D-E897-7EA451268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E78CE-55A0-EC5F-CA70-6C2E3A866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B5922-EF79-E13A-62CB-8CD33699E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EA179-0212-4D99-95F0-45E38C52D835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71728-FB6B-1C8E-92B2-5F86ED6A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2C282-CA51-DD0D-A223-1680FD1E1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2380-3394-48E4-AE1F-6834C92DB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136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1" y="1648301"/>
            <a:ext cx="7140536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>
              <a:solidFill>
                <a:srgbClr val="312F2B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algn="ctr">
              <a:lnSpc>
                <a:spcPts val="5550"/>
              </a:lnSpc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Workshop-Day1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07138" y="3438525"/>
            <a:ext cx="7027188" cy="1333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endParaRPr lang="en-US" sz="1750" b="1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algn="ctr">
              <a:lnSpc>
                <a:spcPts val="2850"/>
              </a:lnSpc>
            </a:pPr>
            <a:r>
              <a:rPr lang="en-IN" sz="28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Version Control and Containerization</a:t>
            </a:r>
          </a:p>
          <a:p>
            <a:pPr algn="ctr">
              <a:lnSpc>
                <a:spcPts val="2850"/>
              </a:lnSpc>
            </a:pPr>
            <a:r>
              <a:rPr lang="en-IN" sz="2800" i="1" dirty="0">
                <a:solidFill>
                  <a:srgbClr val="455A64"/>
                </a:solidFill>
                <a:latin typeface="SegoeUI"/>
                <a:ea typeface="SegoeUI"/>
              </a:rPr>
              <a:t>13 NOV 2025 | </a:t>
            </a:r>
            <a:r>
              <a:rPr lang="en-IN" sz="2800" i="1" dirty="0" err="1">
                <a:solidFill>
                  <a:srgbClr val="455A64"/>
                </a:solidFill>
                <a:latin typeface="SegoeUI"/>
                <a:ea typeface="SegoeUI"/>
              </a:rPr>
              <a:t>Icfai</a:t>
            </a:r>
            <a:r>
              <a:rPr lang="en-IN" sz="2800" i="1" dirty="0">
                <a:solidFill>
                  <a:srgbClr val="455A64"/>
                </a:solidFill>
                <a:latin typeface="SegoeUI"/>
                <a:ea typeface="SegoeUI"/>
              </a:rPr>
              <a:t> Tech</a:t>
            </a:r>
            <a:endParaRPr lang="en-US" sz="2800" b="1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6201370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D24817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27735" y="6334006"/>
            <a:ext cx="9501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Lato Medium" pitchFamily="34" charset="0"/>
                <a:ea typeface="Lato Medium" pitchFamily="34" charset="-122"/>
                <a:cs typeface="Lato Medium" pitchFamily="34" charset="-120"/>
              </a:rPr>
              <a:t>SJ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6184463"/>
            <a:ext cx="27034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Santhosh Kiran Jaligama</a:t>
            </a:r>
            <a:endParaRPr lang="en-US" sz="2200" dirty="0"/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534275" y="0"/>
            <a:ext cx="7096125" cy="822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4EFAA9B-8CBB-9586-3696-271785E22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593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8175" y="587098"/>
            <a:ext cx="12811125" cy="73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550"/>
              </a:lnSpc>
            </a:pPr>
            <a:endParaRPr lang="en-US" sz="3650" dirty="0">
              <a:solidFill>
                <a:srgbClr val="312F2B"/>
              </a:solidFill>
              <a:latin typeface="Gelasio" pitchFamily="34" charset="0"/>
              <a:cs typeface="Gelasio" pitchFamily="34" charset="-120"/>
            </a:endParaRPr>
          </a:p>
        </p:txBody>
      </p:sp>
      <p:sp>
        <p:nvSpPr>
          <p:cNvPr id="4" name="Text 0"/>
          <p:cNvSpPr/>
          <p:nvPr/>
        </p:nvSpPr>
        <p:spPr>
          <a:xfrm>
            <a:off x="2809875" y="436092"/>
            <a:ext cx="87820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550"/>
              </a:lnSpc>
            </a:pPr>
            <a:r>
              <a:rPr lang="fr-FR" sz="3650" dirty="0">
                <a:solidFill>
                  <a:srgbClr val="312F2B"/>
                </a:solidFill>
                <a:latin typeface="Gelasio" pitchFamily="34" charset="0"/>
                <a:cs typeface="Gelasio" pitchFamily="34" charset="-120"/>
              </a:rPr>
              <a:t>Core Pillar 1: Infrastructure as Code (</a:t>
            </a:r>
            <a:r>
              <a:rPr lang="fr-FR" sz="3650" dirty="0" err="1">
                <a:solidFill>
                  <a:srgbClr val="312F2B"/>
                </a:solidFill>
                <a:latin typeface="Gelasio" pitchFamily="34" charset="0"/>
                <a:cs typeface="Gelasio" pitchFamily="34" charset="-120"/>
              </a:rPr>
              <a:t>IaC</a:t>
            </a:r>
            <a:r>
              <a:rPr lang="fr-FR" sz="3650" dirty="0">
                <a:solidFill>
                  <a:srgbClr val="312F2B"/>
                </a:solidFill>
                <a:latin typeface="Gelasio" pitchFamily="34" charset="0"/>
                <a:cs typeface="Gelasio" pitchFamily="34" charset="-120"/>
              </a:rPr>
              <a:t>)</a:t>
            </a:r>
            <a:endParaRPr lang="en-US" sz="3650" dirty="0">
              <a:solidFill>
                <a:srgbClr val="312F2B"/>
              </a:solidFill>
              <a:latin typeface="Gelasio" pitchFamily="34" charset="0"/>
              <a:cs typeface="Gelasio" pitchFamily="34" charset="-120"/>
            </a:endParaRPr>
          </a:p>
        </p:txBody>
      </p:sp>
      <p:sp>
        <p:nvSpPr>
          <p:cNvPr id="7" name="Text 1"/>
          <p:cNvSpPr/>
          <p:nvPr/>
        </p:nvSpPr>
        <p:spPr>
          <a:xfrm>
            <a:off x="638175" y="1676400"/>
            <a:ext cx="46640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dirty="0">
                <a:latin typeface="Gelasio" pitchFamily="2" charset="0"/>
                <a:cs typeface="Gelasio" pitchFamily="2" charset="0"/>
              </a:rPr>
              <a:t>Defining </a:t>
            </a:r>
            <a:r>
              <a:rPr lang="en-US" sz="2400" dirty="0">
                <a:solidFill>
                  <a:srgbClr val="272525"/>
                </a:solidFill>
                <a:latin typeface="Gelasio" pitchFamily="2" charset="0"/>
                <a:ea typeface="Gelasio" pitchFamily="34" charset="-122"/>
                <a:cs typeface="Gelasio" pitchFamily="2" charset="0"/>
              </a:rPr>
              <a:t>Infrastructure</a:t>
            </a:r>
            <a:r>
              <a:rPr lang="en-US" sz="2400" dirty="0">
                <a:latin typeface="Gelasio" pitchFamily="2" charset="0"/>
                <a:cs typeface="Gelasio" pitchFamily="2" charset="0"/>
              </a:rPr>
              <a:t> with Code</a:t>
            </a:r>
          </a:p>
        </p:txBody>
      </p:sp>
      <p:sp>
        <p:nvSpPr>
          <p:cNvPr id="8" name="Text 2"/>
          <p:cNvSpPr/>
          <p:nvPr/>
        </p:nvSpPr>
        <p:spPr>
          <a:xfrm>
            <a:off x="793790" y="2324100"/>
            <a:ext cx="6244709" cy="2419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n-US" sz="1600" b="1" dirty="0">
                <a:latin typeface="Lato" pitchFamily="34" charset="0"/>
              </a:rPr>
              <a:t>Definition:</a:t>
            </a:r>
            <a:r>
              <a:rPr lang="en-US" sz="1600" dirty="0">
                <a:latin typeface="Lato" pitchFamily="34" charset="0"/>
              </a:rPr>
              <a:t> The practice of managing and provisioning IT infrastructure using machine-readable definition files.</a:t>
            </a:r>
          </a:p>
          <a:p>
            <a:pPr algn="just"/>
            <a:endParaRPr lang="en-US" sz="1600" dirty="0">
              <a:latin typeface="Lato" pitchFamily="34" charset="0"/>
            </a:endParaRPr>
          </a:p>
          <a:p>
            <a:pPr algn="just"/>
            <a:r>
              <a:rPr lang="en-US" sz="1600" b="1" dirty="0">
                <a:latin typeface="Lato" pitchFamily="34" charset="0"/>
              </a:rPr>
              <a:t>Benefit:</a:t>
            </a:r>
            <a:r>
              <a:rPr lang="en-US" sz="1600" dirty="0">
                <a:latin typeface="Lato" pitchFamily="34" charset="0"/>
              </a:rPr>
              <a:t> Enables consistent and repeatable environment creation. No more "snowflake" servers.</a:t>
            </a:r>
          </a:p>
          <a:p>
            <a:pPr algn="just"/>
            <a:endParaRPr lang="en-US" sz="1600" dirty="0">
              <a:latin typeface="Lato" pitchFamily="34" charset="0"/>
            </a:endParaRPr>
          </a:p>
          <a:p>
            <a:pPr algn="just"/>
            <a:r>
              <a:rPr lang="en-US" sz="1600" b="1" dirty="0">
                <a:latin typeface="Lato" pitchFamily="34" charset="0"/>
              </a:rPr>
              <a:t>How it Works:</a:t>
            </a:r>
            <a:r>
              <a:rPr lang="en-US" sz="1600" dirty="0">
                <a:latin typeface="Lato" pitchFamily="34" charset="0"/>
              </a:rPr>
              <a:t> You write a script that describes the infrastructure you need (e.g., 50 GPUs, 20 CPUs, specific RAM). The </a:t>
            </a:r>
            <a:r>
              <a:rPr lang="en-US" sz="1600" dirty="0" err="1">
                <a:latin typeface="Lato" pitchFamily="34" charset="0"/>
              </a:rPr>
              <a:t>IaC</a:t>
            </a:r>
            <a:r>
              <a:rPr lang="en-US" sz="1600" dirty="0">
                <a:latin typeface="Lato" pitchFamily="34" charset="0"/>
              </a:rPr>
              <a:t> tool provisions it for you.</a:t>
            </a:r>
          </a:p>
        </p:txBody>
      </p:sp>
      <p:sp>
        <p:nvSpPr>
          <p:cNvPr id="9" name="Text 3"/>
          <p:cNvSpPr/>
          <p:nvPr/>
        </p:nvSpPr>
        <p:spPr>
          <a:xfrm>
            <a:off x="7599521" y="1676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Look at the Tools</a:t>
            </a:r>
          </a:p>
        </p:txBody>
      </p:sp>
      <p:sp>
        <p:nvSpPr>
          <p:cNvPr id="10" name="Text 4"/>
          <p:cNvSpPr/>
          <p:nvPr/>
        </p:nvSpPr>
        <p:spPr>
          <a:xfrm>
            <a:off x="7599521" y="2324100"/>
            <a:ext cx="6244709" cy="2190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n-US" sz="1600" b="1" dirty="0" err="1">
                <a:latin typeface="Lato" pitchFamily="34" charset="0"/>
              </a:rPr>
              <a:t>Terraform</a:t>
            </a:r>
            <a:r>
              <a:rPr lang="en-US" sz="1600" b="1" dirty="0">
                <a:latin typeface="Lato" pitchFamily="34" charset="0"/>
              </a:rPr>
              <a:t>:</a:t>
            </a:r>
            <a:r>
              <a:rPr lang="en-US" sz="1600" dirty="0">
                <a:latin typeface="Lato" pitchFamily="34" charset="0"/>
              </a:rPr>
              <a:t> Vendor-agnostic tool to provision infrastructure across multiple cloud providers.</a:t>
            </a:r>
          </a:p>
          <a:p>
            <a:pPr algn="just"/>
            <a:endParaRPr lang="en-US" sz="1600" dirty="0">
              <a:latin typeface="Lato" pitchFamily="34" charset="0"/>
            </a:endParaRPr>
          </a:p>
          <a:p>
            <a:pPr algn="just"/>
            <a:r>
              <a:rPr lang="en-US" sz="1600" b="1" dirty="0" err="1">
                <a:latin typeface="Lato" pitchFamily="34" charset="0"/>
              </a:rPr>
              <a:t>Ansible</a:t>
            </a:r>
            <a:r>
              <a:rPr lang="en-US" sz="1600" b="1" dirty="0">
                <a:latin typeface="Lato" pitchFamily="34" charset="0"/>
              </a:rPr>
              <a:t>:</a:t>
            </a:r>
            <a:r>
              <a:rPr lang="en-US" sz="1600" dirty="0">
                <a:latin typeface="Lato" pitchFamily="34" charset="0"/>
              </a:rPr>
              <a:t> Automation engine for configuration management and application deployment.</a:t>
            </a:r>
          </a:p>
          <a:p>
            <a:pPr algn="just"/>
            <a:endParaRPr lang="en-US" sz="1600" dirty="0">
              <a:latin typeface="Lato" pitchFamily="34" charset="0"/>
            </a:endParaRPr>
          </a:p>
          <a:p>
            <a:pPr algn="just"/>
            <a:r>
              <a:rPr lang="en-US" sz="1600" b="1" dirty="0" err="1">
                <a:latin typeface="Lato" pitchFamily="34" charset="0"/>
              </a:rPr>
              <a:t>CloudFormation</a:t>
            </a:r>
            <a:r>
              <a:rPr lang="en-US" sz="1600" b="1" dirty="0">
                <a:latin typeface="Lato" pitchFamily="34" charset="0"/>
              </a:rPr>
              <a:t> (AWS):</a:t>
            </a:r>
            <a:r>
              <a:rPr lang="en-US" sz="1600" dirty="0">
                <a:latin typeface="Lato" pitchFamily="34" charset="0"/>
              </a:rPr>
              <a:t> A service for modeling and setting up your AWS resources.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E1EBA8-5A78-4BB7-4000-68CC9835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630" y="105564"/>
            <a:ext cx="12785834" cy="642511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72C37"/>
                </a:solidFill>
                <a:effectLst/>
                <a:highlight>
                  <a:srgbClr val="FFFFFF"/>
                </a:highlight>
              </a:rPr>
              <a:t>Git Commands</a:t>
            </a:r>
            <a:endParaRPr lang="en-IN" dirty="0"/>
          </a:p>
        </p:txBody>
      </p:sp>
      <p:pic>
        <p:nvPicPr>
          <p:cNvPr id="5124" name="Picture 4" descr="Git concepts for newcomers — Part 2: Git repository, working tree and  staging area | by Sébastien Dubois. | ITNEXT">
            <a:extLst>
              <a:ext uri="{FF2B5EF4-FFF2-40B4-BE49-F238E27FC236}">
                <a16:creationId xmlns:a16="http://schemas.microsoft.com/office/drawing/2014/main" id="{F74996FC-3EE2-7A9A-0439-628F2840C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95" y="1362141"/>
            <a:ext cx="12467370" cy="621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680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79"/>
          <p:cNvSpPr/>
          <p:nvPr/>
        </p:nvSpPr>
        <p:spPr>
          <a:xfrm>
            <a:off x="-39106" y="836765"/>
            <a:ext cx="14630544" cy="82296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-39106" y="836765"/>
            <a:ext cx="14630544" cy="82296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-39106" y="836765"/>
            <a:ext cx="14630400" cy="8001000"/>
          </a:xfrm>
          <a:custGeom>
            <a:avLst/>
            <a:gdLst/>
            <a:ahLst/>
            <a:cxnLst/>
            <a:rect l="0" t="0" r="r" b="b"/>
            <a:pathLst>
              <a:path w="31830" h="16378">
                <a:moveTo>
                  <a:pt x="0" y="0"/>
                </a:moveTo>
                <a:lnTo>
                  <a:pt x="31830" y="0"/>
                </a:lnTo>
                <a:lnTo>
                  <a:pt x="31830" y="16378"/>
                </a:lnTo>
                <a:lnTo>
                  <a:pt x="0" y="16378"/>
                </a:lnTo>
                <a:lnTo>
                  <a:pt x="0" y="0"/>
                </a:lnTo>
                <a:close/>
              </a:path>
            </a:pathLst>
          </a:custGeom>
          <a:solidFill>
            <a:srgbClr val="F8F9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Freeform 82"/>
          <p:cNvSpPr/>
          <p:nvPr/>
        </p:nvSpPr>
        <p:spPr>
          <a:xfrm>
            <a:off x="315134" y="1602269"/>
            <a:ext cx="1772064" cy="366336"/>
          </a:xfrm>
          <a:custGeom>
            <a:avLst/>
            <a:gdLst/>
            <a:ahLst/>
            <a:cxnLst/>
            <a:rect l="0" t="0" r="r" b="b"/>
            <a:pathLst>
              <a:path w="4102" h="848">
                <a:moveTo>
                  <a:pt x="0" y="0"/>
                </a:moveTo>
                <a:lnTo>
                  <a:pt x="4102" y="0"/>
                </a:lnTo>
                <a:lnTo>
                  <a:pt x="4102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4" name="Freeform 83"/>
          <p:cNvSpPr/>
          <p:nvPr/>
        </p:nvSpPr>
        <p:spPr>
          <a:xfrm>
            <a:off x="2086766" y="1602269"/>
            <a:ext cx="4869504" cy="366336"/>
          </a:xfrm>
          <a:custGeom>
            <a:avLst/>
            <a:gdLst/>
            <a:ahLst/>
            <a:cxnLst/>
            <a:rect l="0" t="0" r="r" b="b"/>
            <a:pathLst>
              <a:path w="11272" h="848">
                <a:moveTo>
                  <a:pt x="0" y="0"/>
                </a:moveTo>
                <a:lnTo>
                  <a:pt x="11272" y="0"/>
                </a:lnTo>
                <a:lnTo>
                  <a:pt x="11272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5" name="Freeform 84"/>
          <p:cNvSpPr/>
          <p:nvPr/>
        </p:nvSpPr>
        <p:spPr>
          <a:xfrm>
            <a:off x="315134" y="1968173"/>
            <a:ext cx="1772064" cy="366336"/>
          </a:xfrm>
          <a:custGeom>
            <a:avLst/>
            <a:gdLst/>
            <a:ahLst/>
            <a:cxnLst/>
            <a:rect l="0" t="0" r="r" b="b"/>
            <a:pathLst>
              <a:path w="4102" h="848">
                <a:moveTo>
                  <a:pt x="0" y="0"/>
                </a:moveTo>
                <a:lnTo>
                  <a:pt x="4102" y="0"/>
                </a:lnTo>
                <a:lnTo>
                  <a:pt x="4102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6" name="Freeform 85"/>
          <p:cNvSpPr/>
          <p:nvPr/>
        </p:nvSpPr>
        <p:spPr>
          <a:xfrm>
            <a:off x="2086766" y="1968173"/>
            <a:ext cx="4869504" cy="366336"/>
          </a:xfrm>
          <a:custGeom>
            <a:avLst/>
            <a:gdLst/>
            <a:ahLst/>
            <a:cxnLst/>
            <a:rect l="0" t="0" r="r" b="b"/>
            <a:pathLst>
              <a:path w="11272" h="848">
                <a:moveTo>
                  <a:pt x="0" y="0"/>
                </a:moveTo>
                <a:lnTo>
                  <a:pt x="11272" y="0"/>
                </a:lnTo>
                <a:lnTo>
                  <a:pt x="11272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7" name="Freeform 86"/>
          <p:cNvSpPr/>
          <p:nvPr/>
        </p:nvSpPr>
        <p:spPr>
          <a:xfrm>
            <a:off x="315134" y="2711213"/>
            <a:ext cx="1772064" cy="365904"/>
          </a:xfrm>
          <a:custGeom>
            <a:avLst/>
            <a:gdLst/>
            <a:ahLst/>
            <a:cxnLst/>
            <a:rect l="0" t="0" r="r" b="b"/>
            <a:pathLst>
              <a:path w="4102" h="847">
                <a:moveTo>
                  <a:pt x="0" y="0"/>
                </a:moveTo>
                <a:lnTo>
                  <a:pt x="4102" y="0"/>
                </a:lnTo>
                <a:lnTo>
                  <a:pt x="4102" y="847"/>
                </a:lnTo>
                <a:lnTo>
                  <a:pt x="0" y="847"/>
                </a:lnTo>
                <a:lnTo>
                  <a:pt x="0" y="0"/>
                </a:lnTo>
                <a:close/>
              </a:path>
            </a:pathLst>
          </a:custGeom>
          <a:solidFill>
            <a:srgbClr val="455A64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2086766" y="2711213"/>
            <a:ext cx="4869504" cy="365904"/>
          </a:xfrm>
          <a:custGeom>
            <a:avLst/>
            <a:gdLst/>
            <a:ahLst/>
            <a:cxnLst/>
            <a:rect l="0" t="0" r="r" b="b"/>
            <a:pathLst>
              <a:path w="11272" h="847">
                <a:moveTo>
                  <a:pt x="0" y="0"/>
                </a:moveTo>
                <a:lnTo>
                  <a:pt x="11272" y="0"/>
                </a:lnTo>
                <a:lnTo>
                  <a:pt x="11272" y="847"/>
                </a:lnTo>
                <a:lnTo>
                  <a:pt x="0" y="847"/>
                </a:lnTo>
                <a:lnTo>
                  <a:pt x="0" y="0"/>
                </a:lnTo>
                <a:close/>
              </a:path>
            </a:pathLst>
          </a:custGeom>
          <a:solidFill>
            <a:srgbClr val="455A64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315134" y="3442589"/>
            <a:ext cx="1772064" cy="377568"/>
          </a:xfrm>
          <a:custGeom>
            <a:avLst/>
            <a:gdLst/>
            <a:ahLst/>
            <a:cxnLst/>
            <a:rect l="0" t="0" r="r" b="b"/>
            <a:pathLst>
              <a:path w="4102" h="874">
                <a:moveTo>
                  <a:pt x="0" y="0"/>
                </a:moveTo>
                <a:lnTo>
                  <a:pt x="4102" y="0"/>
                </a:lnTo>
                <a:lnTo>
                  <a:pt x="4102" y="874"/>
                </a:lnTo>
                <a:lnTo>
                  <a:pt x="0" y="874"/>
                </a:lnTo>
                <a:lnTo>
                  <a:pt x="0" y="0"/>
                </a:lnTo>
                <a:close/>
              </a:path>
            </a:pathLst>
          </a:custGeom>
          <a:solidFill>
            <a:srgbClr val="455A64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0" name="Freeform 89"/>
          <p:cNvSpPr/>
          <p:nvPr/>
        </p:nvSpPr>
        <p:spPr>
          <a:xfrm>
            <a:off x="2086766" y="3442589"/>
            <a:ext cx="4869504" cy="377568"/>
          </a:xfrm>
          <a:custGeom>
            <a:avLst/>
            <a:gdLst/>
            <a:ahLst/>
            <a:cxnLst/>
            <a:rect l="0" t="0" r="r" b="b"/>
            <a:pathLst>
              <a:path w="11272" h="874">
                <a:moveTo>
                  <a:pt x="0" y="0"/>
                </a:moveTo>
                <a:lnTo>
                  <a:pt x="11272" y="0"/>
                </a:lnTo>
                <a:lnTo>
                  <a:pt x="11272" y="874"/>
                </a:lnTo>
                <a:lnTo>
                  <a:pt x="0" y="874"/>
                </a:lnTo>
                <a:lnTo>
                  <a:pt x="0" y="0"/>
                </a:lnTo>
                <a:close/>
              </a:path>
            </a:pathLst>
          </a:custGeom>
          <a:solidFill>
            <a:srgbClr val="455A64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315134" y="4185629"/>
            <a:ext cx="1772064" cy="365904"/>
          </a:xfrm>
          <a:custGeom>
            <a:avLst/>
            <a:gdLst/>
            <a:ahLst/>
            <a:cxnLst/>
            <a:rect l="0" t="0" r="r" b="b"/>
            <a:pathLst>
              <a:path w="4102" h="847">
                <a:moveTo>
                  <a:pt x="0" y="0"/>
                </a:moveTo>
                <a:lnTo>
                  <a:pt x="4102" y="0"/>
                </a:lnTo>
                <a:lnTo>
                  <a:pt x="4102" y="847"/>
                </a:lnTo>
                <a:lnTo>
                  <a:pt x="0" y="847"/>
                </a:lnTo>
                <a:lnTo>
                  <a:pt x="0" y="0"/>
                </a:lnTo>
                <a:close/>
              </a:path>
            </a:pathLst>
          </a:custGeom>
          <a:solidFill>
            <a:srgbClr val="455A64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2" name="Freeform 91"/>
          <p:cNvSpPr/>
          <p:nvPr/>
        </p:nvSpPr>
        <p:spPr>
          <a:xfrm>
            <a:off x="2086766" y="4185629"/>
            <a:ext cx="4869504" cy="365904"/>
          </a:xfrm>
          <a:custGeom>
            <a:avLst/>
            <a:gdLst/>
            <a:ahLst/>
            <a:cxnLst/>
            <a:rect l="0" t="0" r="r" b="b"/>
            <a:pathLst>
              <a:path w="11272" h="847">
                <a:moveTo>
                  <a:pt x="0" y="0"/>
                </a:moveTo>
                <a:lnTo>
                  <a:pt x="11272" y="0"/>
                </a:lnTo>
                <a:lnTo>
                  <a:pt x="11272" y="847"/>
                </a:lnTo>
                <a:lnTo>
                  <a:pt x="0" y="847"/>
                </a:lnTo>
                <a:lnTo>
                  <a:pt x="0" y="0"/>
                </a:lnTo>
                <a:close/>
              </a:path>
            </a:pathLst>
          </a:custGeom>
          <a:solidFill>
            <a:srgbClr val="455A64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3" name="Freeform 92"/>
          <p:cNvSpPr/>
          <p:nvPr/>
        </p:nvSpPr>
        <p:spPr>
          <a:xfrm>
            <a:off x="303470" y="1591037"/>
            <a:ext cx="12096" cy="388800"/>
          </a:xfrm>
          <a:custGeom>
            <a:avLst/>
            <a:gdLst/>
            <a:ahLst/>
            <a:cxnLst/>
            <a:rect l="0" t="0" r="r" b="b"/>
            <a:pathLst>
              <a:path w="28" h="900">
                <a:moveTo>
                  <a:pt x="0" y="0"/>
                </a:moveTo>
                <a:lnTo>
                  <a:pt x="28" y="0"/>
                </a:lnTo>
                <a:lnTo>
                  <a:pt x="28" y="900"/>
                </a:lnTo>
                <a:lnTo>
                  <a:pt x="0" y="900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4" name="Freeform 93"/>
          <p:cNvSpPr/>
          <p:nvPr/>
        </p:nvSpPr>
        <p:spPr>
          <a:xfrm>
            <a:off x="303470" y="1591037"/>
            <a:ext cx="1783728" cy="11664"/>
          </a:xfrm>
          <a:custGeom>
            <a:avLst/>
            <a:gdLst/>
            <a:ahLst/>
            <a:cxnLst/>
            <a:rect l="0" t="0" r="r" b="b"/>
            <a:pathLst>
              <a:path w="4129" h="27">
                <a:moveTo>
                  <a:pt x="0" y="0"/>
                </a:moveTo>
                <a:lnTo>
                  <a:pt x="4129" y="0"/>
                </a:lnTo>
                <a:lnTo>
                  <a:pt x="4129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5" name="Freeform 94"/>
          <p:cNvSpPr/>
          <p:nvPr/>
        </p:nvSpPr>
        <p:spPr>
          <a:xfrm>
            <a:off x="2075102" y="1591037"/>
            <a:ext cx="12096" cy="388800"/>
          </a:xfrm>
          <a:custGeom>
            <a:avLst/>
            <a:gdLst/>
            <a:ahLst/>
            <a:cxnLst/>
            <a:rect l="0" t="0" r="r" b="b"/>
            <a:pathLst>
              <a:path w="28" h="900">
                <a:moveTo>
                  <a:pt x="0" y="0"/>
                </a:moveTo>
                <a:lnTo>
                  <a:pt x="28" y="0"/>
                </a:lnTo>
                <a:lnTo>
                  <a:pt x="28" y="900"/>
                </a:lnTo>
                <a:lnTo>
                  <a:pt x="0" y="900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6" name="Freeform 95"/>
          <p:cNvSpPr/>
          <p:nvPr/>
        </p:nvSpPr>
        <p:spPr>
          <a:xfrm>
            <a:off x="2086766" y="1591037"/>
            <a:ext cx="4880736" cy="11664"/>
          </a:xfrm>
          <a:custGeom>
            <a:avLst/>
            <a:gdLst/>
            <a:ahLst/>
            <a:cxnLst/>
            <a:rect l="0" t="0" r="r" b="b"/>
            <a:pathLst>
              <a:path w="11298" h="27">
                <a:moveTo>
                  <a:pt x="0" y="0"/>
                </a:moveTo>
                <a:lnTo>
                  <a:pt x="11298" y="0"/>
                </a:lnTo>
                <a:lnTo>
                  <a:pt x="11298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7" name="Freeform 96"/>
          <p:cNvSpPr/>
          <p:nvPr/>
        </p:nvSpPr>
        <p:spPr>
          <a:xfrm>
            <a:off x="6955838" y="1591037"/>
            <a:ext cx="11664" cy="388800"/>
          </a:xfrm>
          <a:custGeom>
            <a:avLst/>
            <a:gdLst/>
            <a:ahLst/>
            <a:cxnLst/>
            <a:rect l="0" t="0" r="r" b="b"/>
            <a:pathLst>
              <a:path w="27" h="900">
                <a:moveTo>
                  <a:pt x="0" y="0"/>
                </a:moveTo>
                <a:lnTo>
                  <a:pt x="27" y="0"/>
                </a:lnTo>
                <a:lnTo>
                  <a:pt x="27" y="900"/>
                </a:lnTo>
                <a:lnTo>
                  <a:pt x="0" y="900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8" name="Freeform 97"/>
          <p:cNvSpPr/>
          <p:nvPr/>
        </p:nvSpPr>
        <p:spPr>
          <a:xfrm>
            <a:off x="303470" y="1968173"/>
            <a:ext cx="1783728" cy="11664"/>
          </a:xfrm>
          <a:custGeom>
            <a:avLst/>
            <a:gdLst/>
            <a:ahLst/>
            <a:cxnLst/>
            <a:rect l="0" t="0" r="r" b="b"/>
            <a:pathLst>
              <a:path w="4129" h="27">
                <a:moveTo>
                  <a:pt x="0" y="0"/>
                </a:moveTo>
                <a:lnTo>
                  <a:pt x="4129" y="0"/>
                </a:lnTo>
                <a:lnTo>
                  <a:pt x="4129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9" name="Freeform 98"/>
          <p:cNvSpPr/>
          <p:nvPr/>
        </p:nvSpPr>
        <p:spPr>
          <a:xfrm>
            <a:off x="2086766" y="1968173"/>
            <a:ext cx="4880736" cy="11664"/>
          </a:xfrm>
          <a:custGeom>
            <a:avLst/>
            <a:gdLst/>
            <a:ahLst/>
            <a:cxnLst/>
            <a:rect l="0" t="0" r="r" b="b"/>
            <a:pathLst>
              <a:path w="11298" h="27">
                <a:moveTo>
                  <a:pt x="0" y="0"/>
                </a:moveTo>
                <a:lnTo>
                  <a:pt x="11298" y="0"/>
                </a:lnTo>
                <a:lnTo>
                  <a:pt x="11298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0" name="Freeform 99"/>
          <p:cNvSpPr/>
          <p:nvPr/>
        </p:nvSpPr>
        <p:spPr>
          <a:xfrm>
            <a:off x="303470" y="1979405"/>
            <a:ext cx="12096" cy="366336"/>
          </a:xfrm>
          <a:custGeom>
            <a:avLst/>
            <a:gdLst/>
            <a:ahLst/>
            <a:cxnLst/>
            <a:rect l="0" t="0" r="r" b="b"/>
            <a:pathLst>
              <a:path w="28" h="848">
                <a:moveTo>
                  <a:pt x="0" y="0"/>
                </a:moveTo>
                <a:lnTo>
                  <a:pt x="28" y="0"/>
                </a:lnTo>
                <a:lnTo>
                  <a:pt x="28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1" name="Freeform 100"/>
          <p:cNvSpPr/>
          <p:nvPr/>
        </p:nvSpPr>
        <p:spPr>
          <a:xfrm>
            <a:off x="2075102" y="1979405"/>
            <a:ext cx="12096" cy="366336"/>
          </a:xfrm>
          <a:custGeom>
            <a:avLst/>
            <a:gdLst/>
            <a:ahLst/>
            <a:cxnLst/>
            <a:rect l="0" t="0" r="r" b="b"/>
            <a:pathLst>
              <a:path w="28" h="848">
                <a:moveTo>
                  <a:pt x="0" y="0"/>
                </a:moveTo>
                <a:lnTo>
                  <a:pt x="28" y="0"/>
                </a:lnTo>
                <a:lnTo>
                  <a:pt x="28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2" name="Freeform 101"/>
          <p:cNvSpPr/>
          <p:nvPr/>
        </p:nvSpPr>
        <p:spPr>
          <a:xfrm>
            <a:off x="6955838" y="1979405"/>
            <a:ext cx="11664" cy="366336"/>
          </a:xfrm>
          <a:custGeom>
            <a:avLst/>
            <a:gdLst/>
            <a:ahLst/>
            <a:cxnLst/>
            <a:rect l="0" t="0" r="r" b="b"/>
            <a:pathLst>
              <a:path w="27" h="848">
                <a:moveTo>
                  <a:pt x="0" y="0"/>
                </a:moveTo>
                <a:lnTo>
                  <a:pt x="27" y="0"/>
                </a:lnTo>
                <a:lnTo>
                  <a:pt x="27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3" name="Freeform 102"/>
          <p:cNvSpPr/>
          <p:nvPr/>
        </p:nvSpPr>
        <p:spPr>
          <a:xfrm>
            <a:off x="303470" y="2345309"/>
            <a:ext cx="12096" cy="366336"/>
          </a:xfrm>
          <a:custGeom>
            <a:avLst/>
            <a:gdLst/>
            <a:ahLst/>
            <a:cxnLst/>
            <a:rect l="0" t="0" r="r" b="b"/>
            <a:pathLst>
              <a:path w="28" h="848">
                <a:moveTo>
                  <a:pt x="0" y="0"/>
                </a:moveTo>
                <a:lnTo>
                  <a:pt x="28" y="0"/>
                </a:lnTo>
                <a:lnTo>
                  <a:pt x="28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4" name="Freeform 103"/>
          <p:cNvSpPr/>
          <p:nvPr/>
        </p:nvSpPr>
        <p:spPr>
          <a:xfrm>
            <a:off x="303470" y="2334077"/>
            <a:ext cx="1783728" cy="11664"/>
          </a:xfrm>
          <a:custGeom>
            <a:avLst/>
            <a:gdLst/>
            <a:ahLst/>
            <a:cxnLst/>
            <a:rect l="0" t="0" r="r" b="b"/>
            <a:pathLst>
              <a:path w="4129" h="27">
                <a:moveTo>
                  <a:pt x="0" y="0"/>
                </a:moveTo>
                <a:lnTo>
                  <a:pt x="4129" y="0"/>
                </a:lnTo>
                <a:lnTo>
                  <a:pt x="4129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5" name="Freeform 104"/>
          <p:cNvSpPr/>
          <p:nvPr/>
        </p:nvSpPr>
        <p:spPr>
          <a:xfrm>
            <a:off x="2075102" y="2345309"/>
            <a:ext cx="12096" cy="366336"/>
          </a:xfrm>
          <a:custGeom>
            <a:avLst/>
            <a:gdLst/>
            <a:ahLst/>
            <a:cxnLst/>
            <a:rect l="0" t="0" r="r" b="b"/>
            <a:pathLst>
              <a:path w="28" h="848">
                <a:moveTo>
                  <a:pt x="0" y="0"/>
                </a:moveTo>
                <a:lnTo>
                  <a:pt x="28" y="0"/>
                </a:lnTo>
                <a:lnTo>
                  <a:pt x="28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6" name="Freeform 105"/>
          <p:cNvSpPr/>
          <p:nvPr/>
        </p:nvSpPr>
        <p:spPr>
          <a:xfrm>
            <a:off x="2086766" y="2334077"/>
            <a:ext cx="4880736" cy="11664"/>
          </a:xfrm>
          <a:custGeom>
            <a:avLst/>
            <a:gdLst/>
            <a:ahLst/>
            <a:cxnLst/>
            <a:rect l="0" t="0" r="r" b="b"/>
            <a:pathLst>
              <a:path w="11298" h="27">
                <a:moveTo>
                  <a:pt x="0" y="0"/>
                </a:moveTo>
                <a:lnTo>
                  <a:pt x="11298" y="0"/>
                </a:lnTo>
                <a:lnTo>
                  <a:pt x="11298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7" name="Freeform 106"/>
          <p:cNvSpPr/>
          <p:nvPr/>
        </p:nvSpPr>
        <p:spPr>
          <a:xfrm>
            <a:off x="6955838" y="2345309"/>
            <a:ext cx="11664" cy="366336"/>
          </a:xfrm>
          <a:custGeom>
            <a:avLst/>
            <a:gdLst/>
            <a:ahLst/>
            <a:cxnLst/>
            <a:rect l="0" t="0" r="r" b="b"/>
            <a:pathLst>
              <a:path w="27" h="848">
                <a:moveTo>
                  <a:pt x="0" y="0"/>
                </a:moveTo>
                <a:lnTo>
                  <a:pt x="27" y="0"/>
                </a:lnTo>
                <a:lnTo>
                  <a:pt x="27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8" name="Freeform 107"/>
          <p:cNvSpPr/>
          <p:nvPr/>
        </p:nvSpPr>
        <p:spPr>
          <a:xfrm>
            <a:off x="303470" y="2711213"/>
            <a:ext cx="12096" cy="377568"/>
          </a:xfrm>
          <a:custGeom>
            <a:avLst/>
            <a:gdLst/>
            <a:ahLst/>
            <a:cxnLst/>
            <a:rect l="0" t="0" r="r" b="b"/>
            <a:pathLst>
              <a:path w="28" h="874">
                <a:moveTo>
                  <a:pt x="0" y="0"/>
                </a:moveTo>
                <a:lnTo>
                  <a:pt x="28" y="0"/>
                </a:lnTo>
                <a:lnTo>
                  <a:pt x="28" y="874"/>
                </a:lnTo>
                <a:lnTo>
                  <a:pt x="0" y="874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9" name="Freeform 108"/>
          <p:cNvSpPr/>
          <p:nvPr/>
        </p:nvSpPr>
        <p:spPr>
          <a:xfrm>
            <a:off x="303470" y="2699549"/>
            <a:ext cx="1783728" cy="12096"/>
          </a:xfrm>
          <a:custGeom>
            <a:avLst/>
            <a:gdLst/>
            <a:ahLst/>
            <a:cxnLst/>
            <a:rect l="0" t="0" r="r" b="b"/>
            <a:pathLst>
              <a:path w="4129" h="28">
                <a:moveTo>
                  <a:pt x="0" y="0"/>
                </a:moveTo>
                <a:lnTo>
                  <a:pt x="4129" y="0"/>
                </a:lnTo>
                <a:lnTo>
                  <a:pt x="4129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0" name="Freeform 109"/>
          <p:cNvSpPr/>
          <p:nvPr/>
        </p:nvSpPr>
        <p:spPr>
          <a:xfrm>
            <a:off x="2075102" y="2711213"/>
            <a:ext cx="12096" cy="377568"/>
          </a:xfrm>
          <a:custGeom>
            <a:avLst/>
            <a:gdLst/>
            <a:ahLst/>
            <a:cxnLst/>
            <a:rect l="0" t="0" r="r" b="b"/>
            <a:pathLst>
              <a:path w="28" h="874">
                <a:moveTo>
                  <a:pt x="0" y="0"/>
                </a:moveTo>
                <a:lnTo>
                  <a:pt x="28" y="0"/>
                </a:lnTo>
                <a:lnTo>
                  <a:pt x="28" y="874"/>
                </a:lnTo>
                <a:lnTo>
                  <a:pt x="0" y="874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1" name="Freeform 110"/>
          <p:cNvSpPr/>
          <p:nvPr/>
        </p:nvSpPr>
        <p:spPr>
          <a:xfrm>
            <a:off x="2086766" y="2699549"/>
            <a:ext cx="4880736" cy="12096"/>
          </a:xfrm>
          <a:custGeom>
            <a:avLst/>
            <a:gdLst/>
            <a:ahLst/>
            <a:cxnLst/>
            <a:rect l="0" t="0" r="r" b="b"/>
            <a:pathLst>
              <a:path w="11298" h="28">
                <a:moveTo>
                  <a:pt x="0" y="0"/>
                </a:moveTo>
                <a:lnTo>
                  <a:pt x="11298" y="0"/>
                </a:lnTo>
                <a:lnTo>
                  <a:pt x="11298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2" name="Freeform 111"/>
          <p:cNvSpPr/>
          <p:nvPr/>
        </p:nvSpPr>
        <p:spPr>
          <a:xfrm>
            <a:off x="6955838" y="2711213"/>
            <a:ext cx="11664" cy="377568"/>
          </a:xfrm>
          <a:custGeom>
            <a:avLst/>
            <a:gdLst/>
            <a:ahLst/>
            <a:cxnLst/>
            <a:rect l="0" t="0" r="r" b="b"/>
            <a:pathLst>
              <a:path w="27" h="874">
                <a:moveTo>
                  <a:pt x="0" y="0"/>
                </a:moveTo>
                <a:lnTo>
                  <a:pt x="27" y="0"/>
                </a:lnTo>
                <a:lnTo>
                  <a:pt x="27" y="874"/>
                </a:lnTo>
                <a:lnTo>
                  <a:pt x="0" y="874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3" name="Freeform 112"/>
          <p:cNvSpPr/>
          <p:nvPr/>
        </p:nvSpPr>
        <p:spPr>
          <a:xfrm>
            <a:off x="303470" y="3088349"/>
            <a:ext cx="12096" cy="365904"/>
          </a:xfrm>
          <a:custGeom>
            <a:avLst/>
            <a:gdLst/>
            <a:ahLst/>
            <a:cxnLst/>
            <a:rect l="0" t="0" r="r" b="b"/>
            <a:pathLst>
              <a:path w="28" h="847">
                <a:moveTo>
                  <a:pt x="0" y="0"/>
                </a:moveTo>
                <a:lnTo>
                  <a:pt x="28" y="0"/>
                </a:lnTo>
                <a:lnTo>
                  <a:pt x="28" y="847"/>
                </a:lnTo>
                <a:lnTo>
                  <a:pt x="0" y="84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4" name="Freeform 113"/>
          <p:cNvSpPr/>
          <p:nvPr/>
        </p:nvSpPr>
        <p:spPr>
          <a:xfrm>
            <a:off x="303470" y="3076685"/>
            <a:ext cx="1783728" cy="12096"/>
          </a:xfrm>
          <a:custGeom>
            <a:avLst/>
            <a:gdLst/>
            <a:ahLst/>
            <a:cxnLst/>
            <a:rect l="0" t="0" r="r" b="b"/>
            <a:pathLst>
              <a:path w="4129" h="28">
                <a:moveTo>
                  <a:pt x="0" y="0"/>
                </a:moveTo>
                <a:lnTo>
                  <a:pt x="4129" y="0"/>
                </a:lnTo>
                <a:lnTo>
                  <a:pt x="4129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5" name="Freeform 114"/>
          <p:cNvSpPr/>
          <p:nvPr/>
        </p:nvSpPr>
        <p:spPr>
          <a:xfrm>
            <a:off x="2075102" y="3088349"/>
            <a:ext cx="12096" cy="365904"/>
          </a:xfrm>
          <a:custGeom>
            <a:avLst/>
            <a:gdLst/>
            <a:ahLst/>
            <a:cxnLst/>
            <a:rect l="0" t="0" r="r" b="b"/>
            <a:pathLst>
              <a:path w="28" h="847">
                <a:moveTo>
                  <a:pt x="0" y="0"/>
                </a:moveTo>
                <a:lnTo>
                  <a:pt x="28" y="0"/>
                </a:lnTo>
                <a:lnTo>
                  <a:pt x="28" y="847"/>
                </a:lnTo>
                <a:lnTo>
                  <a:pt x="0" y="84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6" name="Freeform 115"/>
          <p:cNvSpPr/>
          <p:nvPr/>
        </p:nvSpPr>
        <p:spPr>
          <a:xfrm>
            <a:off x="2086766" y="3076685"/>
            <a:ext cx="4880736" cy="12096"/>
          </a:xfrm>
          <a:custGeom>
            <a:avLst/>
            <a:gdLst/>
            <a:ahLst/>
            <a:cxnLst/>
            <a:rect l="0" t="0" r="r" b="b"/>
            <a:pathLst>
              <a:path w="11298" h="28">
                <a:moveTo>
                  <a:pt x="0" y="0"/>
                </a:moveTo>
                <a:lnTo>
                  <a:pt x="11298" y="0"/>
                </a:lnTo>
                <a:lnTo>
                  <a:pt x="11298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7" name="Freeform 116"/>
          <p:cNvSpPr/>
          <p:nvPr/>
        </p:nvSpPr>
        <p:spPr>
          <a:xfrm>
            <a:off x="6955838" y="3088349"/>
            <a:ext cx="11664" cy="365904"/>
          </a:xfrm>
          <a:custGeom>
            <a:avLst/>
            <a:gdLst/>
            <a:ahLst/>
            <a:cxnLst/>
            <a:rect l="0" t="0" r="r" b="b"/>
            <a:pathLst>
              <a:path w="27" h="847">
                <a:moveTo>
                  <a:pt x="0" y="0"/>
                </a:moveTo>
                <a:lnTo>
                  <a:pt x="27" y="0"/>
                </a:lnTo>
                <a:lnTo>
                  <a:pt x="27" y="847"/>
                </a:lnTo>
                <a:lnTo>
                  <a:pt x="0" y="84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8" name="Freeform 117"/>
          <p:cNvSpPr/>
          <p:nvPr/>
        </p:nvSpPr>
        <p:spPr>
          <a:xfrm>
            <a:off x="303470" y="3453821"/>
            <a:ext cx="12096" cy="366336"/>
          </a:xfrm>
          <a:custGeom>
            <a:avLst/>
            <a:gdLst/>
            <a:ahLst/>
            <a:cxnLst/>
            <a:rect l="0" t="0" r="r" b="b"/>
            <a:pathLst>
              <a:path w="28" h="848">
                <a:moveTo>
                  <a:pt x="0" y="0"/>
                </a:moveTo>
                <a:lnTo>
                  <a:pt x="28" y="0"/>
                </a:lnTo>
                <a:lnTo>
                  <a:pt x="28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9" name="Freeform 118"/>
          <p:cNvSpPr/>
          <p:nvPr/>
        </p:nvSpPr>
        <p:spPr>
          <a:xfrm>
            <a:off x="303470" y="3442589"/>
            <a:ext cx="1783728" cy="11664"/>
          </a:xfrm>
          <a:custGeom>
            <a:avLst/>
            <a:gdLst/>
            <a:ahLst/>
            <a:cxnLst/>
            <a:rect l="0" t="0" r="r" b="b"/>
            <a:pathLst>
              <a:path w="4129" h="27">
                <a:moveTo>
                  <a:pt x="0" y="0"/>
                </a:moveTo>
                <a:lnTo>
                  <a:pt x="4129" y="0"/>
                </a:lnTo>
                <a:lnTo>
                  <a:pt x="4129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0" name="Freeform 119"/>
          <p:cNvSpPr/>
          <p:nvPr/>
        </p:nvSpPr>
        <p:spPr>
          <a:xfrm>
            <a:off x="2075102" y="3453821"/>
            <a:ext cx="12096" cy="366336"/>
          </a:xfrm>
          <a:custGeom>
            <a:avLst/>
            <a:gdLst/>
            <a:ahLst/>
            <a:cxnLst/>
            <a:rect l="0" t="0" r="r" b="b"/>
            <a:pathLst>
              <a:path w="28" h="848">
                <a:moveTo>
                  <a:pt x="0" y="0"/>
                </a:moveTo>
                <a:lnTo>
                  <a:pt x="28" y="0"/>
                </a:lnTo>
                <a:lnTo>
                  <a:pt x="28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1" name="Freeform 120"/>
          <p:cNvSpPr/>
          <p:nvPr/>
        </p:nvSpPr>
        <p:spPr>
          <a:xfrm>
            <a:off x="2086766" y="3442589"/>
            <a:ext cx="4880736" cy="11664"/>
          </a:xfrm>
          <a:custGeom>
            <a:avLst/>
            <a:gdLst/>
            <a:ahLst/>
            <a:cxnLst/>
            <a:rect l="0" t="0" r="r" b="b"/>
            <a:pathLst>
              <a:path w="11298" h="27">
                <a:moveTo>
                  <a:pt x="0" y="0"/>
                </a:moveTo>
                <a:lnTo>
                  <a:pt x="11298" y="0"/>
                </a:lnTo>
                <a:lnTo>
                  <a:pt x="11298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2" name="Freeform 121"/>
          <p:cNvSpPr/>
          <p:nvPr/>
        </p:nvSpPr>
        <p:spPr>
          <a:xfrm>
            <a:off x="6955838" y="3453821"/>
            <a:ext cx="11664" cy="366336"/>
          </a:xfrm>
          <a:custGeom>
            <a:avLst/>
            <a:gdLst/>
            <a:ahLst/>
            <a:cxnLst/>
            <a:rect l="0" t="0" r="r" b="b"/>
            <a:pathLst>
              <a:path w="27" h="848">
                <a:moveTo>
                  <a:pt x="0" y="0"/>
                </a:moveTo>
                <a:lnTo>
                  <a:pt x="27" y="0"/>
                </a:lnTo>
                <a:lnTo>
                  <a:pt x="27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3" name="Freeform 122"/>
          <p:cNvSpPr/>
          <p:nvPr/>
        </p:nvSpPr>
        <p:spPr>
          <a:xfrm>
            <a:off x="303470" y="3819725"/>
            <a:ext cx="12096" cy="377568"/>
          </a:xfrm>
          <a:custGeom>
            <a:avLst/>
            <a:gdLst/>
            <a:ahLst/>
            <a:cxnLst/>
            <a:rect l="0" t="0" r="r" b="b"/>
            <a:pathLst>
              <a:path w="28" h="874">
                <a:moveTo>
                  <a:pt x="0" y="0"/>
                </a:moveTo>
                <a:lnTo>
                  <a:pt x="28" y="0"/>
                </a:lnTo>
                <a:lnTo>
                  <a:pt x="28" y="874"/>
                </a:lnTo>
                <a:lnTo>
                  <a:pt x="0" y="874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4" name="Freeform 123"/>
          <p:cNvSpPr/>
          <p:nvPr/>
        </p:nvSpPr>
        <p:spPr>
          <a:xfrm>
            <a:off x="303470" y="3808493"/>
            <a:ext cx="1783728" cy="11664"/>
          </a:xfrm>
          <a:custGeom>
            <a:avLst/>
            <a:gdLst/>
            <a:ahLst/>
            <a:cxnLst/>
            <a:rect l="0" t="0" r="r" b="b"/>
            <a:pathLst>
              <a:path w="4129" h="27">
                <a:moveTo>
                  <a:pt x="0" y="0"/>
                </a:moveTo>
                <a:lnTo>
                  <a:pt x="4129" y="0"/>
                </a:lnTo>
                <a:lnTo>
                  <a:pt x="4129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5" name="Freeform 124"/>
          <p:cNvSpPr/>
          <p:nvPr/>
        </p:nvSpPr>
        <p:spPr>
          <a:xfrm>
            <a:off x="2075102" y="3819725"/>
            <a:ext cx="12096" cy="377568"/>
          </a:xfrm>
          <a:custGeom>
            <a:avLst/>
            <a:gdLst/>
            <a:ahLst/>
            <a:cxnLst/>
            <a:rect l="0" t="0" r="r" b="b"/>
            <a:pathLst>
              <a:path w="28" h="874">
                <a:moveTo>
                  <a:pt x="0" y="0"/>
                </a:moveTo>
                <a:lnTo>
                  <a:pt x="28" y="0"/>
                </a:lnTo>
                <a:lnTo>
                  <a:pt x="28" y="874"/>
                </a:lnTo>
                <a:lnTo>
                  <a:pt x="0" y="874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6" name="Freeform 125"/>
          <p:cNvSpPr/>
          <p:nvPr/>
        </p:nvSpPr>
        <p:spPr>
          <a:xfrm>
            <a:off x="2086766" y="3808493"/>
            <a:ext cx="4880736" cy="11664"/>
          </a:xfrm>
          <a:custGeom>
            <a:avLst/>
            <a:gdLst/>
            <a:ahLst/>
            <a:cxnLst/>
            <a:rect l="0" t="0" r="r" b="b"/>
            <a:pathLst>
              <a:path w="11298" h="27">
                <a:moveTo>
                  <a:pt x="0" y="0"/>
                </a:moveTo>
                <a:lnTo>
                  <a:pt x="11298" y="0"/>
                </a:lnTo>
                <a:lnTo>
                  <a:pt x="11298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7" name="Freeform 126"/>
          <p:cNvSpPr/>
          <p:nvPr/>
        </p:nvSpPr>
        <p:spPr>
          <a:xfrm>
            <a:off x="6955838" y="3819725"/>
            <a:ext cx="11664" cy="377568"/>
          </a:xfrm>
          <a:custGeom>
            <a:avLst/>
            <a:gdLst/>
            <a:ahLst/>
            <a:cxnLst/>
            <a:rect l="0" t="0" r="r" b="b"/>
            <a:pathLst>
              <a:path w="27" h="874">
                <a:moveTo>
                  <a:pt x="0" y="0"/>
                </a:moveTo>
                <a:lnTo>
                  <a:pt x="27" y="0"/>
                </a:lnTo>
                <a:lnTo>
                  <a:pt x="27" y="874"/>
                </a:lnTo>
                <a:lnTo>
                  <a:pt x="0" y="874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8" name="Freeform 127"/>
          <p:cNvSpPr/>
          <p:nvPr/>
        </p:nvSpPr>
        <p:spPr>
          <a:xfrm>
            <a:off x="303470" y="4196861"/>
            <a:ext cx="12096" cy="366336"/>
          </a:xfrm>
          <a:custGeom>
            <a:avLst/>
            <a:gdLst/>
            <a:ahLst/>
            <a:cxnLst/>
            <a:rect l="0" t="0" r="r" b="b"/>
            <a:pathLst>
              <a:path w="28" h="848">
                <a:moveTo>
                  <a:pt x="0" y="0"/>
                </a:moveTo>
                <a:lnTo>
                  <a:pt x="28" y="0"/>
                </a:lnTo>
                <a:lnTo>
                  <a:pt x="28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9" name="Freeform 128"/>
          <p:cNvSpPr/>
          <p:nvPr/>
        </p:nvSpPr>
        <p:spPr>
          <a:xfrm>
            <a:off x="303470" y="4185629"/>
            <a:ext cx="1783728" cy="11664"/>
          </a:xfrm>
          <a:custGeom>
            <a:avLst/>
            <a:gdLst/>
            <a:ahLst/>
            <a:cxnLst/>
            <a:rect l="0" t="0" r="r" b="b"/>
            <a:pathLst>
              <a:path w="4129" h="27">
                <a:moveTo>
                  <a:pt x="0" y="0"/>
                </a:moveTo>
                <a:lnTo>
                  <a:pt x="4129" y="0"/>
                </a:lnTo>
                <a:lnTo>
                  <a:pt x="4129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0" name="Freeform 129"/>
          <p:cNvSpPr/>
          <p:nvPr/>
        </p:nvSpPr>
        <p:spPr>
          <a:xfrm>
            <a:off x="2075102" y="4196861"/>
            <a:ext cx="12096" cy="366336"/>
          </a:xfrm>
          <a:custGeom>
            <a:avLst/>
            <a:gdLst/>
            <a:ahLst/>
            <a:cxnLst/>
            <a:rect l="0" t="0" r="r" b="b"/>
            <a:pathLst>
              <a:path w="28" h="848">
                <a:moveTo>
                  <a:pt x="0" y="0"/>
                </a:moveTo>
                <a:lnTo>
                  <a:pt x="28" y="0"/>
                </a:lnTo>
                <a:lnTo>
                  <a:pt x="28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1" name="Freeform 130"/>
          <p:cNvSpPr/>
          <p:nvPr/>
        </p:nvSpPr>
        <p:spPr>
          <a:xfrm>
            <a:off x="2086766" y="4185629"/>
            <a:ext cx="4880736" cy="11664"/>
          </a:xfrm>
          <a:custGeom>
            <a:avLst/>
            <a:gdLst/>
            <a:ahLst/>
            <a:cxnLst/>
            <a:rect l="0" t="0" r="r" b="b"/>
            <a:pathLst>
              <a:path w="11298" h="27">
                <a:moveTo>
                  <a:pt x="0" y="0"/>
                </a:moveTo>
                <a:lnTo>
                  <a:pt x="11298" y="0"/>
                </a:lnTo>
                <a:lnTo>
                  <a:pt x="11298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2" name="Freeform 131"/>
          <p:cNvSpPr/>
          <p:nvPr/>
        </p:nvSpPr>
        <p:spPr>
          <a:xfrm>
            <a:off x="6955838" y="4196861"/>
            <a:ext cx="11664" cy="366336"/>
          </a:xfrm>
          <a:custGeom>
            <a:avLst/>
            <a:gdLst/>
            <a:ahLst/>
            <a:cxnLst/>
            <a:rect l="0" t="0" r="r" b="b"/>
            <a:pathLst>
              <a:path w="27" h="848">
                <a:moveTo>
                  <a:pt x="0" y="0"/>
                </a:moveTo>
                <a:lnTo>
                  <a:pt x="27" y="0"/>
                </a:lnTo>
                <a:lnTo>
                  <a:pt x="27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303470" y="4551101"/>
            <a:ext cx="1783728" cy="12096"/>
          </a:xfrm>
          <a:custGeom>
            <a:avLst/>
            <a:gdLst/>
            <a:ahLst/>
            <a:cxnLst/>
            <a:rect l="0" t="0" r="r" b="b"/>
            <a:pathLst>
              <a:path w="4129" h="28">
                <a:moveTo>
                  <a:pt x="0" y="0"/>
                </a:moveTo>
                <a:lnTo>
                  <a:pt x="4129" y="0"/>
                </a:lnTo>
                <a:lnTo>
                  <a:pt x="4129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4" name="Freeform 133"/>
          <p:cNvSpPr/>
          <p:nvPr/>
        </p:nvSpPr>
        <p:spPr>
          <a:xfrm>
            <a:off x="2086766" y="4551101"/>
            <a:ext cx="4880736" cy="12096"/>
          </a:xfrm>
          <a:custGeom>
            <a:avLst/>
            <a:gdLst/>
            <a:ahLst/>
            <a:cxnLst/>
            <a:rect l="0" t="0" r="r" b="b"/>
            <a:pathLst>
              <a:path w="11298" h="28">
                <a:moveTo>
                  <a:pt x="0" y="0"/>
                </a:moveTo>
                <a:lnTo>
                  <a:pt x="11298" y="0"/>
                </a:lnTo>
                <a:lnTo>
                  <a:pt x="11298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5" name="Freeform 134"/>
          <p:cNvSpPr/>
          <p:nvPr/>
        </p:nvSpPr>
        <p:spPr>
          <a:xfrm>
            <a:off x="412992" y="296784"/>
            <a:ext cx="144288" cy="111888"/>
          </a:xfrm>
          <a:custGeom>
            <a:avLst/>
            <a:gdLst/>
            <a:ahLst/>
            <a:cxnLst/>
            <a:rect l="0" t="0" r="r" b="b"/>
            <a:pathLst>
              <a:path w="334" h="259">
                <a:moveTo>
                  <a:pt x="115" y="0"/>
                </a:moveTo>
                <a:cubicBezTo>
                  <a:pt x="175" y="100"/>
                  <a:pt x="115" y="214"/>
                  <a:pt x="56" y="193"/>
                </a:cubicBezTo>
                <a:cubicBezTo>
                  <a:pt x="-4" y="173"/>
                  <a:pt x="-24" y="233"/>
                  <a:pt x="36" y="253"/>
                </a:cubicBezTo>
                <a:cubicBezTo>
                  <a:pt x="95" y="273"/>
                  <a:pt x="225" y="244"/>
                  <a:pt x="295" y="173"/>
                </a:cubicBezTo>
                <a:cubicBezTo>
                  <a:pt x="314" y="153"/>
                  <a:pt x="334" y="153"/>
                  <a:pt x="334" y="153"/>
                </a:cubicBezTo>
                <a:lnTo>
                  <a:pt x="115" y="0"/>
                </a:lnTo>
                <a:close/>
              </a:path>
            </a:pathLst>
          </a:custGeom>
          <a:solidFill>
            <a:srgbClr val="553788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6" name="Freeform 135"/>
          <p:cNvSpPr/>
          <p:nvPr/>
        </p:nvSpPr>
        <p:spPr>
          <a:xfrm>
            <a:off x="505440" y="296784"/>
            <a:ext cx="144720" cy="111888"/>
          </a:xfrm>
          <a:custGeom>
            <a:avLst/>
            <a:gdLst/>
            <a:ahLst/>
            <a:cxnLst/>
            <a:rect l="0" t="0" r="r" b="b"/>
            <a:pathLst>
              <a:path w="335" h="259">
                <a:moveTo>
                  <a:pt x="219" y="0"/>
                </a:moveTo>
                <a:cubicBezTo>
                  <a:pt x="159" y="100"/>
                  <a:pt x="219" y="214"/>
                  <a:pt x="278" y="193"/>
                </a:cubicBezTo>
                <a:cubicBezTo>
                  <a:pt x="339" y="173"/>
                  <a:pt x="358" y="233"/>
                  <a:pt x="298" y="253"/>
                </a:cubicBezTo>
                <a:cubicBezTo>
                  <a:pt x="238" y="273"/>
                  <a:pt x="110" y="244"/>
                  <a:pt x="40" y="173"/>
                </a:cubicBezTo>
                <a:cubicBezTo>
                  <a:pt x="20" y="153"/>
                  <a:pt x="0" y="153"/>
                  <a:pt x="0" y="153"/>
                </a:cubicBezTo>
                <a:lnTo>
                  <a:pt x="219" y="0"/>
                </a:lnTo>
                <a:close/>
              </a:path>
            </a:pathLst>
          </a:custGeom>
          <a:solidFill>
            <a:srgbClr val="553788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7" name="Freeform 136"/>
          <p:cNvSpPr/>
          <p:nvPr/>
        </p:nvSpPr>
        <p:spPr>
          <a:xfrm>
            <a:off x="377136" y="331344"/>
            <a:ext cx="309312" cy="111888"/>
          </a:xfrm>
          <a:custGeom>
            <a:avLst/>
            <a:gdLst/>
            <a:ahLst/>
            <a:cxnLst/>
            <a:rect l="0" t="0" r="r" b="b"/>
            <a:pathLst>
              <a:path w="716" h="259">
                <a:moveTo>
                  <a:pt x="659" y="193"/>
                </a:moveTo>
                <a:cubicBezTo>
                  <a:pt x="719" y="173"/>
                  <a:pt x="739" y="233"/>
                  <a:pt x="679" y="253"/>
                </a:cubicBezTo>
                <a:cubicBezTo>
                  <a:pt x="620" y="272"/>
                  <a:pt x="491" y="243"/>
                  <a:pt x="421" y="173"/>
                </a:cubicBezTo>
                <a:cubicBezTo>
                  <a:pt x="401" y="153"/>
                  <a:pt x="381" y="153"/>
                  <a:pt x="381" y="153"/>
                </a:cubicBezTo>
                <a:lnTo>
                  <a:pt x="600" y="0"/>
                </a:lnTo>
                <a:cubicBezTo>
                  <a:pt x="540" y="99"/>
                  <a:pt x="600" y="213"/>
                  <a:pt x="659" y="193"/>
                </a:cubicBezTo>
                <a:moveTo>
                  <a:pt x="115" y="0"/>
                </a:moveTo>
                <a:cubicBezTo>
                  <a:pt x="174" y="99"/>
                  <a:pt x="115" y="213"/>
                  <a:pt x="55" y="193"/>
                </a:cubicBezTo>
                <a:cubicBezTo>
                  <a:pt x="-4" y="173"/>
                  <a:pt x="-24" y="233"/>
                  <a:pt x="36" y="253"/>
                </a:cubicBezTo>
                <a:cubicBezTo>
                  <a:pt x="95" y="272"/>
                  <a:pt x="224" y="243"/>
                  <a:pt x="295" y="173"/>
                </a:cubicBezTo>
                <a:cubicBezTo>
                  <a:pt x="314" y="153"/>
                  <a:pt x="334" y="153"/>
                  <a:pt x="334" y="153"/>
                </a:cubicBezTo>
                <a:lnTo>
                  <a:pt x="115" y="0"/>
                </a:lnTo>
                <a:close/>
              </a:path>
            </a:pathLst>
          </a:custGeom>
          <a:solidFill>
            <a:srgbClr val="744EA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8" name="Freeform 137"/>
          <p:cNvSpPr/>
          <p:nvPr/>
        </p:nvSpPr>
        <p:spPr>
          <a:xfrm>
            <a:off x="123825" y="193968"/>
            <a:ext cx="562623" cy="504668"/>
          </a:xfrm>
          <a:custGeom>
            <a:avLst/>
            <a:gdLst/>
            <a:ahLst/>
            <a:cxnLst/>
            <a:rect l="0" t="0" r="r" b="b"/>
            <a:pathLst>
              <a:path w="716" h="709">
                <a:moveTo>
                  <a:pt x="659" y="624"/>
                </a:moveTo>
                <a:cubicBezTo>
                  <a:pt x="605" y="642"/>
                  <a:pt x="532" y="511"/>
                  <a:pt x="564" y="413"/>
                </a:cubicBezTo>
                <a:cubicBezTo>
                  <a:pt x="596" y="349"/>
                  <a:pt x="616" y="277"/>
                  <a:pt x="616" y="219"/>
                </a:cubicBezTo>
                <a:cubicBezTo>
                  <a:pt x="616" y="76"/>
                  <a:pt x="500" y="0"/>
                  <a:pt x="358" y="0"/>
                </a:cubicBezTo>
                <a:cubicBezTo>
                  <a:pt x="215" y="0"/>
                  <a:pt x="99" y="76"/>
                  <a:pt x="99" y="219"/>
                </a:cubicBezTo>
                <a:cubicBezTo>
                  <a:pt x="99" y="277"/>
                  <a:pt x="118" y="349"/>
                  <a:pt x="151" y="413"/>
                </a:cubicBezTo>
                <a:cubicBezTo>
                  <a:pt x="183" y="511"/>
                  <a:pt x="110" y="642"/>
                  <a:pt x="55" y="624"/>
                </a:cubicBezTo>
                <a:cubicBezTo>
                  <a:pt x="-4" y="603"/>
                  <a:pt x="-24" y="683"/>
                  <a:pt x="36" y="703"/>
                </a:cubicBezTo>
                <a:cubicBezTo>
                  <a:pt x="95" y="723"/>
                  <a:pt x="201" y="691"/>
                  <a:pt x="275" y="624"/>
                </a:cubicBezTo>
                <a:cubicBezTo>
                  <a:pt x="318" y="583"/>
                  <a:pt x="358" y="583"/>
                  <a:pt x="358" y="583"/>
                </a:cubicBezTo>
                <a:cubicBezTo>
                  <a:pt x="358" y="583"/>
                  <a:pt x="398" y="583"/>
                  <a:pt x="441" y="624"/>
                </a:cubicBezTo>
                <a:cubicBezTo>
                  <a:pt x="514" y="691"/>
                  <a:pt x="620" y="723"/>
                  <a:pt x="679" y="703"/>
                </a:cubicBezTo>
                <a:cubicBezTo>
                  <a:pt x="739" y="683"/>
                  <a:pt x="719" y="603"/>
                  <a:pt x="659" y="624"/>
                </a:cubicBezTo>
                <a:close/>
              </a:path>
            </a:pathLst>
          </a:custGeom>
          <a:solidFill>
            <a:srgbClr val="9266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9" name="Freeform 138"/>
          <p:cNvSpPr/>
          <p:nvPr/>
        </p:nvSpPr>
        <p:spPr>
          <a:xfrm>
            <a:off x="479952" y="356832"/>
            <a:ext cx="34560" cy="34992"/>
          </a:xfrm>
          <a:custGeom>
            <a:avLst/>
            <a:gdLst/>
            <a:ahLst/>
            <a:cxnLst/>
            <a:rect l="0" t="0" r="r" b="b"/>
            <a:pathLst>
              <a:path w="80" h="81">
                <a:moveTo>
                  <a:pt x="80" y="41"/>
                </a:moveTo>
                <a:cubicBezTo>
                  <a:pt x="80" y="46"/>
                  <a:pt x="79" y="51"/>
                  <a:pt x="77" y="56"/>
                </a:cubicBezTo>
                <a:cubicBezTo>
                  <a:pt x="75" y="61"/>
                  <a:pt x="72" y="65"/>
                  <a:pt x="69" y="69"/>
                </a:cubicBezTo>
                <a:cubicBezTo>
                  <a:pt x="65" y="73"/>
                  <a:pt x="60" y="76"/>
                  <a:pt x="56" y="78"/>
                </a:cubicBezTo>
                <a:cubicBezTo>
                  <a:pt x="51" y="80"/>
                  <a:pt x="46" y="81"/>
                  <a:pt x="40" y="81"/>
                </a:cubicBezTo>
                <a:cubicBezTo>
                  <a:pt x="34" y="81"/>
                  <a:pt x="29" y="80"/>
                  <a:pt x="24" y="78"/>
                </a:cubicBezTo>
                <a:cubicBezTo>
                  <a:pt x="19" y="76"/>
                  <a:pt x="15" y="73"/>
                  <a:pt x="11" y="69"/>
                </a:cubicBezTo>
                <a:cubicBezTo>
                  <a:pt x="8" y="65"/>
                  <a:pt x="5" y="61"/>
                  <a:pt x="3" y="56"/>
                </a:cubicBezTo>
                <a:cubicBezTo>
                  <a:pt x="1" y="51"/>
                  <a:pt x="0" y="46"/>
                  <a:pt x="0" y="41"/>
                </a:cubicBezTo>
                <a:cubicBezTo>
                  <a:pt x="0" y="36"/>
                  <a:pt x="1" y="31"/>
                  <a:pt x="3" y="26"/>
                </a:cubicBezTo>
                <a:cubicBezTo>
                  <a:pt x="5" y="21"/>
                  <a:pt x="8" y="17"/>
                  <a:pt x="11" y="13"/>
                </a:cubicBezTo>
                <a:cubicBezTo>
                  <a:pt x="15" y="9"/>
                  <a:pt x="19" y="6"/>
                  <a:pt x="24" y="3"/>
                </a:cubicBezTo>
                <a:cubicBezTo>
                  <a:pt x="29" y="1"/>
                  <a:pt x="34" y="0"/>
                  <a:pt x="40" y="0"/>
                </a:cubicBezTo>
                <a:cubicBezTo>
                  <a:pt x="46" y="0"/>
                  <a:pt x="51" y="1"/>
                  <a:pt x="56" y="3"/>
                </a:cubicBezTo>
                <a:cubicBezTo>
                  <a:pt x="60" y="6"/>
                  <a:pt x="65" y="9"/>
                  <a:pt x="69" y="13"/>
                </a:cubicBezTo>
                <a:cubicBezTo>
                  <a:pt x="72" y="17"/>
                  <a:pt x="75" y="21"/>
                  <a:pt x="77" y="26"/>
                </a:cubicBezTo>
                <a:cubicBezTo>
                  <a:pt x="79" y="31"/>
                  <a:pt x="80" y="36"/>
                  <a:pt x="80" y="41"/>
                </a:cubicBezTo>
                <a:close/>
              </a:path>
            </a:pathLst>
          </a:custGeom>
          <a:solidFill>
            <a:srgbClr val="292F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0" name="Freeform 139"/>
          <p:cNvSpPr/>
          <p:nvPr/>
        </p:nvSpPr>
        <p:spPr>
          <a:xfrm>
            <a:off x="548208" y="356832"/>
            <a:ext cx="34992" cy="34992"/>
          </a:xfrm>
          <a:custGeom>
            <a:avLst/>
            <a:gdLst/>
            <a:ahLst/>
            <a:cxnLst/>
            <a:rect l="0" t="0" r="r" b="b"/>
            <a:pathLst>
              <a:path w="81" h="81">
                <a:moveTo>
                  <a:pt x="81" y="41"/>
                </a:moveTo>
                <a:cubicBezTo>
                  <a:pt x="81" y="46"/>
                  <a:pt x="80" y="51"/>
                  <a:pt x="78" y="56"/>
                </a:cubicBezTo>
                <a:cubicBezTo>
                  <a:pt x="76" y="61"/>
                  <a:pt x="73" y="65"/>
                  <a:pt x="69" y="69"/>
                </a:cubicBezTo>
                <a:cubicBezTo>
                  <a:pt x="66" y="73"/>
                  <a:pt x="61" y="76"/>
                  <a:pt x="56" y="78"/>
                </a:cubicBezTo>
                <a:cubicBezTo>
                  <a:pt x="52" y="80"/>
                  <a:pt x="46" y="81"/>
                  <a:pt x="41" y="81"/>
                </a:cubicBezTo>
                <a:cubicBezTo>
                  <a:pt x="36" y="81"/>
                  <a:pt x="30" y="80"/>
                  <a:pt x="25" y="78"/>
                </a:cubicBezTo>
                <a:cubicBezTo>
                  <a:pt x="20" y="76"/>
                  <a:pt x="16" y="73"/>
                  <a:pt x="12" y="69"/>
                </a:cubicBezTo>
                <a:cubicBezTo>
                  <a:pt x="8" y="65"/>
                  <a:pt x="6" y="61"/>
                  <a:pt x="4" y="56"/>
                </a:cubicBezTo>
                <a:cubicBezTo>
                  <a:pt x="2" y="51"/>
                  <a:pt x="0" y="46"/>
                  <a:pt x="0" y="41"/>
                </a:cubicBezTo>
                <a:cubicBezTo>
                  <a:pt x="0" y="36"/>
                  <a:pt x="2" y="31"/>
                  <a:pt x="4" y="26"/>
                </a:cubicBezTo>
                <a:cubicBezTo>
                  <a:pt x="6" y="21"/>
                  <a:pt x="8" y="17"/>
                  <a:pt x="12" y="13"/>
                </a:cubicBezTo>
                <a:cubicBezTo>
                  <a:pt x="16" y="9"/>
                  <a:pt x="20" y="6"/>
                  <a:pt x="25" y="3"/>
                </a:cubicBezTo>
                <a:cubicBezTo>
                  <a:pt x="30" y="1"/>
                  <a:pt x="36" y="0"/>
                  <a:pt x="41" y="0"/>
                </a:cubicBezTo>
                <a:cubicBezTo>
                  <a:pt x="46" y="0"/>
                  <a:pt x="52" y="1"/>
                  <a:pt x="56" y="3"/>
                </a:cubicBezTo>
                <a:cubicBezTo>
                  <a:pt x="61" y="6"/>
                  <a:pt x="66" y="9"/>
                  <a:pt x="69" y="13"/>
                </a:cubicBezTo>
                <a:cubicBezTo>
                  <a:pt x="73" y="17"/>
                  <a:pt x="76" y="21"/>
                  <a:pt x="78" y="26"/>
                </a:cubicBezTo>
                <a:cubicBezTo>
                  <a:pt x="80" y="31"/>
                  <a:pt x="81" y="36"/>
                  <a:pt x="81" y="41"/>
                </a:cubicBezTo>
                <a:close/>
              </a:path>
            </a:pathLst>
          </a:custGeom>
          <a:solidFill>
            <a:srgbClr val="292F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Gelasio" pitchFamily="2" charset="0"/>
              <a:cs typeface="Gelasio" pitchFamily="2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695952" y="136944"/>
            <a:ext cx="8058296" cy="56169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2400" b="1" dirty="0">
                <a:solidFill>
                  <a:srgbClr val="2C3E50"/>
                </a:solidFill>
                <a:latin typeface="SegoeUI"/>
                <a:ea typeface="SegoeUI"/>
              </a:rPr>
              <a:t> </a:t>
            </a:r>
            <a:r>
              <a:rPr lang="en-IN" sz="3650" dirty="0" err="1">
                <a:solidFill>
                  <a:srgbClr val="312F2B"/>
                </a:solidFill>
                <a:latin typeface="Gelasio" pitchFamily="34" charset="0"/>
                <a:cs typeface="Gelasio" pitchFamily="34" charset="-120"/>
              </a:rPr>
              <a:t>GitHub</a:t>
            </a:r>
            <a:r>
              <a:rPr lang="en-IN" sz="3650" dirty="0">
                <a:solidFill>
                  <a:srgbClr val="312F2B"/>
                </a:solidFill>
                <a:latin typeface="Gelasio" pitchFamily="34" charset="0"/>
                <a:cs typeface="Gelasio" pitchFamily="34" charset="-120"/>
              </a:rPr>
              <a:t>: More Than a Code Repository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784286" y="1644605"/>
            <a:ext cx="740587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FFF8E1"/>
                </a:solidFill>
                <a:latin typeface="SegoeUI"/>
                <a:ea typeface="SegoeUI"/>
              </a:rPr>
              <a:t>Feature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078718" y="1644605"/>
            <a:ext cx="819135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FFF8E1"/>
                </a:solidFill>
                <a:latin typeface="SegoeUI"/>
                <a:ea typeface="SegoeUI"/>
              </a:rPr>
              <a:t>Purpose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97214" y="2010077"/>
            <a:ext cx="1242328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Repositories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2169278" y="2010077"/>
            <a:ext cx="4081245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Centralized code storage with version history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97214" y="2375981"/>
            <a:ext cx="932948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Branches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169278" y="2375981"/>
            <a:ext cx="3417602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Parallel development without conflicts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97214" y="2753117"/>
            <a:ext cx="637995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Issues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2169278" y="2753117"/>
            <a:ext cx="2858539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Track features, bugs, and tasks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97214" y="3119021"/>
            <a:ext cx="1356140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Pull Requests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2169278" y="3119021"/>
            <a:ext cx="3189976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Code review and merging workflow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397214" y="3484493"/>
            <a:ext cx="1458733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Project Boards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2169278" y="3484493"/>
            <a:ext cx="2885405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 err="1">
                <a:solidFill>
                  <a:srgbClr val="455A64"/>
                </a:solidFill>
                <a:latin typeface="SegoeUI"/>
                <a:ea typeface="SegoeUI"/>
              </a:rPr>
              <a:t>Kanban</a:t>
            </a:r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-style task management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97214" y="3862061"/>
            <a:ext cx="1031821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 err="1">
                <a:solidFill>
                  <a:srgbClr val="455A64"/>
                </a:solidFill>
                <a:latin typeface="SegoeUI"/>
                <a:ea typeface="SegoeUI"/>
              </a:rPr>
              <a:t>Webhooks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2169278" y="3862061"/>
            <a:ext cx="2648161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Automated triggers for CI/CD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397214" y="4227533"/>
            <a:ext cx="751809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Actions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2169278" y="4227533"/>
            <a:ext cx="2313134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Built-in CI/CD automation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303470" y="5105400"/>
            <a:ext cx="9853660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algn="just"/>
            <a:r>
              <a:rPr lang="en-IN" sz="1600" b="1" dirty="0">
                <a:latin typeface="Lato" pitchFamily="34" charset="0"/>
              </a:rPr>
              <a:t>Key Takeaway: </a:t>
            </a:r>
            <a:r>
              <a:rPr lang="en-IN" sz="1600" dirty="0" err="1">
                <a:latin typeface="Lato" pitchFamily="34" charset="0"/>
              </a:rPr>
              <a:t>GitHub</a:t>
            </a:r>
            <a:r>
              <a:rPr lang="en-IN" sz="1600" dirty="0">
                <a:latin typeface="Lato" pitchFamily="34" charset="0"/>
              </a:rPr>
              <a:t> is a complete </a:t>
            </a:r>
            <a:r>
              <a:rPr lang="en-IN" sz="1600" dirty="0" err="1">
                <a:latin typeface="Lato" pitchFamily="34" charset="0"/>
              </a:rPr>
              <a:t>DevOps</a:t>
            </a:r>
            <a:r>
              <a:rPr lang="en-IN" sz="1600" dirty="0">
                <a:latin typeface="Lato" pitchFamily="34" charset="0"/>
              </a:rPr>
              <a:t> hub—managing planning, development, testing, and deployment</a:t>
            </a:r>
            <a:r>
              <a:rPr lang="en-IN" sz="1600" b="1" dirty="0">
                <a:latin typeface="Lato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Freeform 159"/>
          <p:cNvSpPr/>
          <p:nvPr/>
        </p:nvSpPr>
        <p:spPr>
          <a:xfrm>
            <a:off x="0" y="0"/>
            <a:ext cx="14630544" cy="82296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1" name="Freeform 160"/>
          <p:cNvSpPr/>
          <p:nvPr/>
        </p:nvSpPr>
        <p:spPr>
          <a:xfrm>
            <a:off x="0" y="0"/>
            <a:ext cx="14630544" cy="82296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2" name="Freeform 161"/>
          <p:cNvSpPr/>
          <p:nvPr/>
        </p:nvSpPr>
        <p:spPr>
          <a:xfrm>
            <a:off x="-114300" y="136944"/>
            <a:ext cx="14744700" cy="8092656"/>
          </a:xfrm>
          <a:custGeom>
            <a:avLst/>
            <a:gdLst/>
            <a:ahLst/>
            <a:cxnLst/>
            <a:rect l="0" t="0" r="r" b="b"/>
            <a:pathLst>
              <a:path w="31830" h="16378">
                <a:moveTo>
                  <a:pt x="0" y="0"/>
                </a:moveTo>
                <a:lnTo>
                  <a:pt x="31830" y="0"/>
                </a:lnTo>
                <a:lnTo>
                  <a:pt x="31830" y="16378"/>
                </a:lnTo>
                <a:lnTo>
                  <a:pt x="0" y="16378"/>
                </a:lnTo>
                <a:lnTo>
                  <a:pt x="0" y="0"/>
                </a:lnTo>
                <a:close/>
              </a:path>
            </a:pathLst>
          </a:custGeom>
          <a:solidFill>
            <a:srgbClr val="F8F9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3" name="Freeform 162"/>
          <p:cNvSpPr/>
          <p:nvPr/>
        </p:nvSpPr>
        <p:spPr>
          <a:xfrm>
            <a:off x="342576" y="1200096"/>
            <a:ext cx="13064976" cy="3120768"/>
          </a:xfrm>
          <a:custGeom>
            <a:avLst/>
            <a:gdLst/>
            <a:ahLst/>
            <a:cxnLst/>
            <a:rect l="0" t="0" r="r" b="b"/>
            <a:pathLst>
              <a:path w="30243" h="7224">
                <a:moveTo>
                  <a:pt x="0" y="0"/>
                </a:moveTo>
                <a:lnTo>
                  <a:pt x="30243" y="0"/>
                </a:lnTo>
                <a:lnTo>
                  <a:pt x="30243" y="7224"/>
                </a:lnTo>
                <a:lnTo>
                  <a:pt x="0" y="7224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4" name="Freeform 163"/>
          <p:cNvSpPr/>
          <p:nvPr/>
        </p:nvSpPr>
        <p:spPr>
          <a:xfrm>
            <a:off x="486000" y="232848"/>
            <a:ext cx="161136" cy="161568"/>
          </a:xfrm>
          <a:custGeom>
            <a:avLst/>
            <a:gdLst/>
            <a:ahLst/>
            <a:cxnLst/>
            <a:rect l="0" t="0" r="r" b="b"/>
            <a:pathLst>
              <a:path w="373" h="374">
                <a:moveTo>
                  <a:pt x="218" y="374"/>
                </a:moveTo>
                <a:lnTo>
                  <a:pt x="0" y="156"/>
                </a:lnTo>
                <a:lnTo>
                  <a:pt x="187" y="0"/>
                </a:lnTo>
                <a:lnTo>
                  <a:pt x="373" y="187"/>
                </a:lnTo>
                <a:lnTo>
                  <a:pt x="218" y="374"/>
                </a:lnTo>
                <a:close/>
              </a:path>
            </a:pathLst>
          </a:custGeom>
          <a:solidFill>
            <a:srgbClr val="BE193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5" name="Freeform 164"/>
          <p:cNvSpPr/>
          <p:nvPr/>
        </p:nvSpPr>
        <p:spPr>
          <a:xfrm>
            <a:off x="555120" y="194832"/>
            <a:ext cx="130032" cy="130032"/>
          </a:xfrm>
          <a:custGeom>
            <a:avLst/>
            <a:gdLst/>
            <a:ahLst/>
            <a:cxnLst/>
            <a:rect l="0" t="0" r="r" b="b"/>
            <a:pathLst>
              <a:path w="301" h="301">
                <a:moveTo>
                  <a:pt x="275" y="274"/>
                </a:moveTo>
                <a:cubicBezTo>
                  <a:pt x="241" y="310"/>
                  <a:pt x="185" y="310"/>
                  <a:pt x="151" y="274"/>
                </a:cubicBezTo>
                <a:lnTo>
                  <a:pt x="26" y="150"/>
                </a:lnTo>
                <a:cubicBezTo>
                  <a:pt x="-8" y="116"/>
                  <a:pt x="-8" y="60"/>
                  <a:pt x="26" y="26"/>
                </a:cubicBezTo>
                <a:cubicBezTo>
                  <a:pt x="60" y="-9"/>
                  <a:pt x="117" y="-9"/>
                  <a:pt x="151" y="26"/>
                </a:cubicBezTo>
                <a:lnTo>
                  <a:pt x="275" y="150"/>
                </a:lnTo>
                <a:cubicBezTo>
                  <a:pt x="310" y="184"/>
                  <a:pt x="310" y="240"/>
                  <a:pt x="275" y="274"/>
                </a:cubicBezTo>
                <a:close/>
              </a:path>
            </a:pathLst>
          </a:custGeom>
          <a:solidFill>
            <a:srgbClr val="DD2E4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6" name="Freeform 165"/>
          <p:cNvSpPr/>
          <p:nvPr/>
        </p:nvSpPr>
        <p:spPr>
          <a:xfrm>
            <a:off x="378432" y="346896"/>
            <a:ext cx="155088" cy="155088"/>
          </a:xfrm>
          <a:custGeom>
            <a:avLst/>
            <a:gdLst/>
            <a:ahLst/>
            <a:cxnLst/>
            <a:rect l="0" t="0" r="r" b="b"/>
            <a:pathLst>
              <a:path w="359" h="359">
                <a:moveTo>
                  <a:pt x="276" y="0"/>
                </a:moveTo>
                <a:cubicBezTo>
                  <a:pt x="276" y="0"/>
                  <a:pt x="-14" y="342"/>
                  <a:pt x="1" y="358"/>
                </a:cubicBezTo>
                <a:cubicBezTo>
                  <a:pt x="17" y="373"/>
                  <a:pt x="359" y="83"/>
                  <a:pt x="359" y="83"/>
                </a:cubicBezTo>
                <a:lnTo>
                  <a:pt x="276" y="0"/>
                </a:lnTo>
                <a:close/>
              </a:path>
            </a:pathLst>
          </a:custGeom>
          <a:solidFill>
            <a:srgbClr val="99AAB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7" name="Freeform 166"/>
          <p:cNvSpPr/>
          <p:nvPr/>
        </p:nvSpPr>
        <p:spPr>
          <a:xfrm>
            <a:off x="434592" y="275616"/>
            <a:ext cx="170208" cy="170208"/>
          </a:xfrm>
          <a:custGeom>
            <a:avLst/>
            <a:gdLst/>
            <a:ahLst/>
            <a:cxnLst/>
            <a:rect l="0" t="0" r="r" b="b"/>
            <a:pathLst>
              <a:path w="394" h="394">
                <a:moveTo>
                  <a:pt x="368" y="369"/>
                </a:moveTo>
                <a:cubicBezTo>
                  <a:pt x="333" y="403"/>
                  <a:pt x="277" y="403"/>
                  <a:pt x="243" y="369"/>
                </a:cubicBezTo>
                <a:lnTo>
                  <a:pt x="26" y="150"/>
                </a:lnTo>
                <a:cubicBezTo>
                  <a:pt x="-9" y="116"/>
                  <a:pt x="-9" y="61"/>
                  <a:pt x="26" y="26"/>
                </a:cubicBezTo>
                <a:cubicBezTo>
                  <a:pt x="60" y="-8"/>
                  <a:pt x="115" y="-8"/>
                  <a:pt x="150" y="26"/>
                </a:cubicBezTo>
                <a:lnTo>
                  <a:pt x="368" y="244"/>
                </a:lnTo>
                <a:cubicBezTo>
                  <a:pt x="402" y="278"/>
                  <a:pt x="402" y="333"/>
                  <a:pt x="368" y="369"/>
                </a:cubicBezTo>
                <a:close/>
              </a:path>
            </a:pathLst>
          </a:custGeom>
          <a:solidFill>
            <a:srgbClr val="DD2E4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695952" y="136944"/>
            <a:ext cx="4919616" cy="36933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2400" b="1" dirty="0">
                <a:solidFill>
                  <a:srgbClr val="2C3E50"/>
                </a:solidFill>
                <a:latin typeface="SegoeUI"/>
                <a:ea typeface="SegoeUI"/>
              </a:rPr>
              <a:t> </a:t>
            </a:r>
            <a:r>
              <a:rPr lang="en-IN" sz="2400" b="1" dirty="0" err="1">
                <a:solidFill>
                  <a:srgbClr val="2C3E50"/>
                </a:solidFill>
                <a:latin typeface="SegoeUI"/>
                <a:ea typeface="SegoeUI"/>
              </a:rPr>
              <a:t>GitHub</a:t>
            </a:r>
            <a:r>
              <a:rPr lang="en-IN" sz="2400" b="1" dirty="0">
                <a:solidFill>
                  <a:srgbClr val="2C3E50"/>
                </a:solidFill>
                <a:latin typeface="SegoeUI"/>
                <a:ea typeface="SegoeUI"/>
              </a:rPr>
              <a:t> Flow: Branching Strategy</a:t>
            </a:r>
            <a:endParaRPr lang="en-IN" sz="24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343008" y="750384"/>
            <a:ext cx="1648465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Visual Workflow: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461376" y="1361664"/>
            <a:ext cx="2838919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Main Branch (Production)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4013712" y="1382832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←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4143744" y="1361664"/>
            <a:ext cx="2730876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Always production-ready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461376" y="1682640"/>
            <a:ext cx="26930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1029456" y="1703808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↑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461376" y="2003616"/>
            <a:ext cx="26930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1029456" y="2024784"/>
            <a:ext cx="26930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├─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289952" y="2003616"/>
            <a:ext cx="4118115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feature/add-division (Feature Branch)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461376" y="2324592"/>
            <a:ext cx="26930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029456" y="2346192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│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1159920" y="2324592"/>
            <a:ext cx="201978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1585872" y="2346192"/>
            <a:ext cx="26930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├─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1846368" y="2324592"/>
            <a:ext cx="3122009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Commit 1: Add division logic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461376" y="2645568"/>
            <a:ext cx="26930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1029456" y="2667168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│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1159920" y="2645568"/>
            <a:ext cx="201978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585872" y="2667168"/>
            <a:ext cx="26930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├─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1846368" y="2645568"/>
            <a:ext cx="2249975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Commit 2: Add tests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461376" y="2966544"/>
            <a:ext cx="26930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029456" y="2988144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│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1159920" y="2966544"/>
            <a:ext cx="201978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1585872" y="2988144"/>
            <a:ext cx="26930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└─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1846368" y="2966544"/>
            <a:ext cx="3137077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Pull Request (Code Review)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461376" y="3287520"/>
            <a:ext cx="26930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1029456" y="3309120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│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1159920" y="3287520"/>
            <a:ext cx="471283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2154384" y="3309120"/>
            <a:ext cx="26930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├─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2414880" y="3287520"/>
            <a:ext cx="161967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CI Tests Pass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4546368" y="3229200"/>
            <a:ext cx="243656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SegoeUISymbol"/>
                <a:ea typeface="SegoeUISymbol"/>
              </a:rPr>
              <a:t>✓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461376" y="3608496"/>
            <a:ext cx="26930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1029456" y="3630096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│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1159920" y="3608496"/>
            <a:ext cx="471283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2154384" y="3630096"/>
            <a:ext cx="26930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├─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2414880" y="3608496"/>
            <a:ext cx="2240357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Reviewer Approves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5114448" y="3550608"/>
            <a:ext cx="243656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SegoeUISymbol"/>
                <a:ea typeface="SegoeUISymbol"/>
              </a:rPr>
              <a:t>✓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461376" y="3929472"/>
            <a:ext cx="26930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1029456" y="3951072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│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1159920" y="3929472"/>
            <a:ext cx="471283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2154384" y="3951072"/>
            <a:ext cx="26930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└─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2414880" y="3929472"/>
            <a:ext cx="1697581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Merge to Main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4546368" y="3951072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→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4676400" y="3929472"/>
            <a:ext cx="828753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Deploy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343008" y="4510944"/>
            <a:ext cx="1550104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5-Step Process: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3" name="Freeform 212"/>
          <p:cNvSpPr/>
          <p:nvPr/>
        </p:nvSpPr>
        <p:spPr>
          <a:xfrm>
            <a:off x="2411424" y="4994784"/>
            <a:ext cx="4424112" cy="308880"/>
          </a:xfrm>
          <a:custGeom>
            <a:avLst/>
            <a:gdLst/>
            <a:ahLst/>
            <a:cxnLst/>
            <a:rect l="0" t="0" r="r" b="b"/>
            <a:pathLst>
              <a:path w="10241" h="715">
                <a:moveTo>
                  <a:pt x="0" y="636"/>
                </a:moveTo>
                <a:lnTo>
                  <a:pt x="0" y="79"/>
                </a:ln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0"/>
                  <a:pt x="23" y="23"/>
                </a:cubicBezTo>
                <a:cubicBezTo>
                  <a:pt x="31" y="16"/>
                  <a:pt x="39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lnTo>
                  <a:pt x="10161" y="0"/>
                </a:lnTo>
                <a:cubicBezTo>
                  <a:pt x="10172" y="0"/>
                  <a:pt x="10182" y="2"/>
                  <a:pt x="10192" y="6"/>
                </a:cubicBezTo>
                <a:cubicBezTo>
                  <a:pt x="10201" y="10"/>
                  <a:pt x="10210" y="16"/>
                  <a:pt x="10217" y="23"/>
                </a:cubicBezTo>
                <a:cubicBezTo>
                  <a:pt x="10225" y="30"/>
                  <a:pt x="10231" y="39"/>
                  <a:pt x="10235" y="49"/>
                </a:cubicBezTo>
                <a:cubicBezTo>
                  <a:pt x="10239" y="59"/>
                  <a:pt x="10241" y="69"/>
                  <a:pt x="10241" y="79"/>
                </a:cubicBezTo>
                <a:lnTo>
                  <a:pt x="10241" y="636"/>
                </a:lnTo>
                <a:cubicBezTo>
                  <a:pt x="10241" y="646"/>
                  <a:pt x="10239" y="656"/>
                  <a:pt x="10235" y="666"/>
                </a:cubicBezTo>
                <a:cubicBezTo>
                  <a:pt x="10231" y="676"/>
                  <a:pt x="10225" y="684"/>
                  <a:pt x="10217" y="692"/>
                </a:cubicBezTo>
                <a:cubicBezTo>
                  <a:pt x="10210" y="699"/>
                  <a:pt x="10201" y="705"/>
                  <a:pt x="10192" y="709"/>
                </a:cubicBezTo>
                <a:cubicBezTo>
                  <a:pt x="10182" y="713"/>
                  <a:pt x="10172" y="715"/>
                  <a:pt x="10161" y="715"/>
                </a:cubicBezTo>
                <a:lnTo>
                  <a:pt x="80" y="715"/>
                </a:lnTo>
                <a:cubicBezTo>
                  <a:pt x="69" y="715"/>
                  <a:pt x="59" y="713"/>
                  <a:pt x="49" y="709"/>
                </a:cubicBezTo>
                <a:cubicBezTo>
                  <a:pt x="39" y="705"/>
                  <a:pt x="31" y="699"/>
                  <a:pt x="23" y="692"/>
                </a:cubicBezTo>
                <a:cubicBezTo>
                  <a:pt x="16" y="684"/>
                  <a:pt x="10" y="676"/>
                  <a:pt x="6" y="666"/>
                </a:cubicBezTo>
                <a:cubicBezTo>
                  <a:pt x="2" y="656"/>
                  <a:pt x="0" y="646"/>
                  <a:pt x="0" y="636"/>
                </a:cubicBezTo>
                <a:close/>
              </a:path>
            </a:pathLst>
          </a:custGeom>
          <a:solidFill>
            <a:srgbClr val="ECF0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46048" y="5002560"/>
            <a:ext cx="1644681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1. Create branch: 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2477520" y="5057856"/>
            <a:ext cx="3311804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chemeClr val="accent5">
                    <a:lumMod val="75000"/>
                  </a:schemeClr>
                </a:solidFill>
                <a:latin typeface="RobotoMono"/>
                <a:ea typeface="RobotoMono"/>
              </a:rPr>
              <a:t>git checkout -b feature/feature-name</a:t>
            </a:r>
            <a:endParaRPr lang="en-IN" sz="1600" dirty="0">
              <a:solidFill>
                <a:schemeClr val="accent5">
                  <a:lumMod val="75000"/>
                </a:schemeClr>
              </a:solidFill>
              <a:latin typeface="Times New Roman"/>
            </a:endParaRPr>
          </a:p>
        </p:txBody>
      </p:sp>
      <p:sp>
        <p:nvSpPr>
          <p:cNvPr id="216" name="Freeform 215"/>
          <p:cNvSpPr/>
          <p:nvPr/>
        </p:nvSpPr>
        <p:spPr>
          <a:xfrm>
            <a:off x="2674512" y="5337792"/>
            <a:ext cx="3600720" cy="308880"/>
          </a:xfrm>
          <a:custGeom>
            <a:avLst/>
            <a:gdLst/>
            <a:ahLst/>
            <a:cxnLst/>
            <a:rect l="0" t="0" r="r" b="b"/>
            <a:pathLst>
              <a:path w="8335" h="715">
                <a:moveTo>
                  <a:pt x="0" y="636"/>
                </a:moveTo>
                <a:lnTo>
                  <a:pt x="0" y="79"/>
                </a:lnTo>
                <a:cubicBezTo>
                  <a:pt x="0" y="68"/>
                  <a:pt x="2" y="58"/>
                  <a:pt x="6" y="49"/>
                </a:cubicBezTo>
                <a:cubicBezTo>
                  <a:pt x="10" y="39"/>
                  <a:pt x="16" y="30"/>
                  <a:pt x="23" y="23"/>
                </a:cubicBezTo>
                <a:cubicBezTo>
                  <a:pt x="30" y="15"/>
                  <a:pt x="39" y="10"/>
                  <a:pt x="49" y="6"/>
                </a:cubicBezTo>
                <a:cubicBezTo>
                  <a:pt x="58" y="2"/>
                  <a:pt x="69" y="0"/>
                  <a:pt x="79" y="0"/>
                </a:cubicBezTo>
                <a:lnTo>
                  <a:pt x="8256" y="0"/>
                </a:lnTo>
                <a:cubicBezTo>
                  <a:pt x="8266" y="0"/>
                  <a:pt x="8276" y="2"/>
                  <a:pt x="8286" y="6"/>
                </a:cubicBezTo>
                <a:cubicBezTo>
                  <a:pt x="8296" y="10"/>
                  <a:pt x="8304" y="15"/>
                  <a:pt x="8312" y="23"/>
                </a:cubicBezTo>
                <a:cubicBezTo>
                  <a:pt x="8319" y="30"/>
                  <a:pt x="8325" y="39"/>
                  <a:pt x="8329" y="49"/>
                </a:cubicBezTo>
                <a:cubicBezTo>
                  <a:pt x="8333" y="58"/>
                  <a:pt x="8335" y="68"/>
                  <a:pt x="8335" y="79"/>
                </a:cubicBezTo>
                <a:lnTo>
                  <a:pt x="8335" y="636"/>
                </a:lnTo>
                <a:cubicBezTo>
                  <a:pt x="8335" y="646"/>
                  <a:pt x="8333" y="656"/>
                  <a:pt x="8329" y="666"/>
                </a:cubicBezTo>
                <a:cubicBezTo>
                  <a:pt x="8325" y="676"/>
                  <a:pt x="8319" y="684"/>
                  <a:pt x="8312" y="692"/>
                </a:cubicBezTo>
                <a:cubicBezTo>
                  <a:pt x="8304" y="699"/>
                  <a:pt x="8296" y="705"/>
                  <a:pt x="8286" y="709"/>
                </a:cubicBezTo>
                <a:cubicBezTo>
                  <a:pt x="8276" y="713"/>
                  <a:pt x="8266" y="715"/>
                  <a:pt x="8256" y="715"/>
                </a:cubicBezTo>
                <a:lnTo>
                  <a:pt x="79" y="715"/>
                </a:lnTo>
                <a:cubicBezTo>
                  <a:pt x="69" y="715"/>
                  <a:pt x="58" y="713"/>
                  <a:pt x="49" y="709"/>
                </a:cubicBezTo>
                <a:cubicBezTo>
                  <a:pt x="39" y="705"/>
                  <a:pt x="30" y="699"/>
                  <a:pt x="23" y="692"/>
                </a:cubicBezTo>
                <a:cubicBezTo>
                  <a:pt x="16" y="684"/>
                  <a:pt x="10" y="676"/>
                  <a:pt x="6" y="666"/>
                </a:cubicBezTo>
                <a:cubicBezTo>
                  <a:pt x="2" y="656"/>
                  <a:pt x="0" y="646"/>
                  <a:pt x="0" y="636"/>
                </a:cubicBezTo>
                <a:close/>
              </a:path>
            </a:pathLst>
          </a:custGeom>
          <a:solidFill>
            <a:srgbClr val="ECF0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546048" y="5345568"/>
            <a:ext cx="1883529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2. Commit changes: 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2747520" y="5400864"/>
            <a:ext cx="2814873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chemeClr val="accent5">
                    <a:lumMod val="75000"/>
                  </a:schemeClr>
                </a:solidFill>
                <a:latin typeface="RobotoMono"/>
                <a:ea typeface="RobotoMono"/>
              </a:rPr>
              <a:t>git commit -m "Clear message"</a:t>
            </a:r>
            <a:endParaRPr lang="en-IN" sz="1600" dirty="0">
              <a:solidFill>
                <a:schemeClr val="accent5">
                  <a:lumMod val="75000"/>
                </a:schemeClr>
              </a:solidFill>
              <a:latin typeface="Times New Roman"/>
            </a:endParaRPr>
          </a:p>
        </p:txBody>
      </p:sp>
      <p:sp>
        <p:nvSpPr>
          <p:cNvPr id="219" name="Freeform 218"/>
          <p:cNvSpPr/>
          <p:nvPr/>
        </p:nvSpPr>
        <p:spPr>
          <a:xfrm>
            <a:off x="1451520" y="5680368"/>
            <a:ext cx="4423680" cy="309312"/>
          </a:xfrm>
          <a:custGeom>
            <a:avLst/>
            <a:gdLst/>
            <a:ahLst/>
            <a:cxnLst/>
            <a:rect l="0" t="0" r="r" b="b"/>
            <a:pathLst>
              <a:path w="10240" h="716">
                <a:moveTo>
                  <a:pt x="0" y="636"/>
                </a:moveTo>
                <a:lnTo>
                  <a:pt x="0" y="81"/>
                </a:lnTo>
                <a:cubicBezTo>
                  <a:pt x="0" y="70"/>
                  <a:pt x="2" y="59"/>
                  <a:pt x="6" y="49"/>
                </a:cubicBezTo>
                <a:cubicBezTo>
                  <a:pt x="10" y="40"/>
                  <a:pt x="16" y="31"/>
                  <a:pt x="23" y="24"/>
                </a:cubicBezTo>
                <a:cubicBezTo>
                  <a:pt x="30" y="16"/>
                  <a:pt x="39" y="10"/>
                  <a:pt x="49" y="6"/>
                </a:cubicBezTo>
                <a:cubicBezTo>
                  <a:pt x="58" y="2"/>
                  <a:pt x="69" y="0"/>
                  <a:pt x="79" y="0"/>
                </a:cubicBezTo>
                <a:lnTo>
                  <a:pt x="10161" y="0"/>
                </a:lnTo>
                <a:cubicBezTo>
                  <a:pt x="10171" y="0"/>
                  <a:pt x="10181" y="2"/>
                  <a:pt x="10191" y="6"/>
                </a:cubicBezTo>
                <a:cubicBezTo>
                  <a:pt x="10201" y="10"/>
                  <a:pt x="10209" y="16"/>
                  <a:pt x="10217" y="24"/>
                </a:cubicBezTo>
                <a:cubicBezTo>
                  <a:pt x="10224" y="31"/>
                  <a:pt x="10230" y="40"/>
                  <a:pt x="10234" y="49"/>
                </a:cubicBezTo>
                <a:cubicBezTo>
                  <a:pt x="10238" y="59"/>
                  <a:pt x="10240" y="70"/>
                  <a:pt x="10240" y="81"/>
                </a:cubicBezTo>
                <a:lnTo>
                  <a:pt x="10240" y="636"/>
                </a:lnTo>
                <a:cubicBezTo>
                  <a:pt x="10240" y="647"/>
                  <a:pt x="10238" y="657"/>
                  <a:pt x="10234" y="667"/>
                </a:cubicBezTo>
                <a:cubicBezTo>
                  <a:pt x="10230" y="676"/>
                  <a:pt x="10224" y="685"/>
                  <a:pt x="10217" y="692"/>
                </a:cubicBezTo>
                <a:cubicBezTo>
                  <a:pt x="10209" y="700"/>
                  <a:pt x="10201" y="706"/>
                  <a:pt x="10191" y="710"/>
                </a:cubicBezTo>
                <a:cubicBezTo>
                  <a:pt x="10181" y="714"/>
                  <a:pt x="10171" y="716"/>
                  <a:pt x="10161" y="716"/>
                </a:cubicBezTo>
                <a:lnTo>
                  <a:pt x="79" y="716"/>
                </a:lnTo>
                <a:cubicBezTo>
                  <a:pt x="69" y="716"/>
                  <a:pt x="58" y="714"/>
                  <a:pt x="49" y="710"/>
                </a:cubicBezTo>
                <a:cubicBezTo>
                  <a:pt x="39" y="706"/>
                  <a:pt x="30" y="700"/>
                  <a:pt x="23" y="692"/>
                </a:cubicBezTo>
                <a:cubicBezTo>
                  <a:pt x="16" y="685"/>
                  <a:pt x="10" y="676"/>
                  <a:pt x="6" y="667"/>
                </a:cubicBezTo>
                <a:cubicBezTo>
                  <a:pt x="2" y="657"/>
                  <a:pt x="0" y="647"/>
                  <a:pt x="0" y="636"/>
                </a:cubicBezTo>
                <a:close/>
              </a:path>
            </a:pathLst>
          </a:custGeom>
          <a:solidFill>
            <a:srgbClr val="ECF0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46048" y="5688144"/>
            <a:ext cx="811119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3. Push: 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1518048" y="5743872"/>
            <a:ext cx="3252493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chemeClr val="accent5">
                    <a:lumMod val="75000"/>
                  </a:schemeClr>
                </a:solidFill>
                <a:latin typeface="RobotoMono"/>
                <a:ea typeface="RobotoMono"/>
              </a:rPr>
              <a:t>git push origin feature/feature-name</a:t>
            </a:r>
            <a:endParaRPr lang="en-IN" sz="1600" dirty="0">
              <a:solidFill>
                <a:schemeClr val="accent5">
                  <a:lumMod val="75000"/>
                </a:schemeClr>
              </a:solidFill>
              <a:latin typeface="Times New Roman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546048" y="6031152"/>
            <a:ext cx="2930289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4. Open Pull Request on </a:t>
            </a:r>
            <a:r>
              <a:rPr lang="en-IN" sz="1600" dirty="0" err="1">
                <a:solidFill>
                  <a:srgbClr val="455A64"/>
                </a:solidFill>
                <a:latin typeface="SegoeUI"/>
                <a:ea typeface="SegoeUI"/>
              </a:rPr>
              <a:t>GitHub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546048" y="6362496"/>
            <a:ext cx="3226845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5. Code review → Merge → Deploy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Freeform 224"/>
          <p:cNvSpPr/>
          <p:nvPr/>
        </p:nvSpPr>
        <p:spPr>
          <a:xfrm>
            <a:off x="0" y="0"/>
            <a:ext cx="14630544" cy="82296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6" name="Freeform 225"/>
          <p:cNvSpPr/>
          <p:nvPr/>
        </p:nvSpPr>
        <p:spPr>
          <a:xfrm>
            <a:off x="0" y="0"/>
            <a:ext cx="14630544" cy="82296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7" name="Freeform 226"/>
          <p:cNvSpPr/>
          <p:nvPr/>
        </p:nvSpPr>
        <p:spPr>
          <a:xfrm>
            <a:off x="0" y="0"/>
            <a:ext cx="14516100" cy="8229600"/>
          </a:xfrm>
          <a:custGeom>
            <a:avLst/>
            <a:gdLst/>
            <a:ahLst/>
            <a:cxnLst/>
            <a:rect l="0" t="0" r="r" b="b"/>
            <a:pathLst>
              <a:path w="31830" h="16378">
                <a:moveTo>
                  <a:pt x="0" y="0"/>
                </a:moveTo>
                <a:lnTo>
                  <a:pt x="31830" y="0"/>
                </a:lnTo>
                <a:lnTo>
                  <a:pt x="31830" y="16378"/>
                </a:lnTo>
                <a:lnTo>
                  <a:pt x="0" y="16378"/>
                </a:lnTo>
                <a:lnTo>
                  <a:pt x="0" y="0"/>
                </a:lnTo>
                <a:close/>
              </a:path>
            </a:pathLst>
          </a:custGeom>
          <a:solidFill>
            <a:srgbClr val="F8F9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8" name="Freeform 227"/>
          <p:cNvSpPr/>
          <p:nvPr/>
        </p:nvSpPr>
        <p:spPr>
          <a:xfrm>
            <a:off x="354240" y="4526064"/>
            <a:ext cx="2103408" cy="366336"/>
          </a:xfrm>
          <a:custGeom>
            <a:avLst/>
            <a:gdLst/>
            <a:ahLst/>
            <a:cxnLst/>
            <a:rect l="0" t="0" r="r" b="b"/>
            <a:pathLst>
              <a:path w="4869" h="848">
                <a:moveTo>
                  <a:pt x="0" y="0"/>
                </a:moveTo>
                <a:lnTo>
                  <a:pt x="4869" y="0"/>
                </a:lnTo>
                <a:lnTo>
                  <a:pt x="4869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9" name="Freeform 228"/>
          <p:cNvSpPr/>
          <p:nvPr/>
        </p:nvSpPr>
        <p:spPr>
          <a:xfrm>
            <a:off x="2457216" y="4526064"/>
            <a:ext cx="1874880" cy="366336"/>
          </a:xfrm>
          <a:custGeom>
            <a:avLst/>
            <a:gdLst/>
            <a:ahLst/>
            <a:cxnLst/>
            <a:rect l="0" t="0" r="r" b="b"/>
            <a:pathLst>
              <a:path w="4340" h="848">
                <a:moveTo>
                  <a:pt x="0" y="0"/>
                </a:moveTo>
                <a:lnTo>
                  <a:pt x="4340" y="0"/>
                </a:lnTo>
                <a:lnTo>
                  <a:pt x="4340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0" name="Freeform 229"/>
          <p:cNvSpPr/>
          <p:nvPr/>
        </p:nvSpPr>
        <p:spPr>
          <a:xfrm>
            <a:off x="4331664" y="4526064"/>
            <a:ext cx="1863648" cy="366336"/>
          </a:xfrm>
          <a:custGeom>
            <a:avLst/>
            <a:gdLst/>
            <a:ahLst/>
            <a:cxnLst/>
            <a:rect l="0" t="0" r="r" b="b"/>
            <a:pathLst>
              <a:path w="4314" h="848">
                <a:moveTo>
                  <a:pt x="0" y="0"/>
                </a:moveTo>
                <a:lnTo>
                  <a:pt x="4314" y="0"/>
                </a:lnTo>
                <a:lnTo>
                  <a:pt x="4314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1" name="Freeform 230"/>
          <p:cNvSpPr/>
          <p:nvPr/>
        </p:nvSpPr>
        <p:spPr>
          <a:xfrm>
            <a:off x="6194880" y="4526064"/>
            <a:ext cx="1760400" cy="366336"/>
          </a:xfrm>
          <a:custGeom>
            <a:avLst/>
            <a:gdLst/>
            <a:ahLst/>
            <a:cxnLst/>
            <a:rect l="0" t="0" r="r" b="b"/>
            <a:pathLst>
              <a:path w="4075" h="848">
                <a:moveTo>
                  <a:pt x="0" y="0"/>
                </a:moveTo>
                <a:lnTo>
                  <a:pt x="4075" y="0"/>
                </a:lnTo>
                <a:lnTo>
                  <a:pt x="4075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2" name="Freeform 231"/>
          <p:cNvSpPr/>
          <p:nvPr/>
        </p:nvSpPr>
        <p:spPr>
          <a:xfrm>
            <a:off x="354240" y="4891968"/>
            <a:ext cx="2103408" cy="377568"/>
          </a:xfrm>
          <a:custGeom>
            <a:avLst/>
            <a:gdLst/>
            <a:ahLst/>
            <a:cxnLst/>
            <a:rect l="0" t="0" r="r" b="b"/>
            <a:pathLst>
              <a:path w="4869" h="874">
                <a:moveTo>
                  <a:pt x="0" y="0"/>
                </a:moveTo>
                <a:lnTo>
                  <a:pt x="4869" y="0"/>
                </a:lnTo>
                <a:lnTo>
                  <a:pt x="4869" y="874"/>
                </a:lnTo>
                <a:lnTo>
                  <a:pt x="0" y="874"/>
                </a:lnTo>
                <a:lnTo>
                  <a:pt x="0" y="0"/>
                </a:lnTo>
                <a:close/>
              </a:path>
            </a:pathLst>
          </a:custGeom>
          <a:solidFill>
            <a:srgbClr val="455A64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3" name="Freeform 232"/>
          <p:cNvSpPr/>
          <p:nvPr/>
        </p:nvSpPr>
        <p:spPr>
          <a:xfrm>
            <a:off x="2457216" y="4891968"/>
            <a:ext cx="1874880" cy="377568"/>
          </a:xfrm>
          <a:custGeom>
            <a:avLst/>
            <a:gdLst/>
            <a:ahLst/>
            <a:cxnLst/>
            <a:rect l="0" t="0" r="r" b="b"/>
            <a:pathLst>
              <a:path w="4340" h="874">
                <a:moveTo>
                  <a:pt x="0" y="0"/>
                </a:moveTo>
                <a:lnTo>
                  <a:pt x="4340" y="0"/>
                </a:lnTo>
                <a:lnTo>
                  <a:pt x="4340" y="874"/>
                </a:lnTo>
                <a:lnTo>
                  <a:pt x="0" y="874"/>
                </a:lnTo>
                <a:lnTo>
                  <a:pt x="0" y="0"/>
                </a:lnTo>
                <a:close/>
              </a:path>
            </a:pathLst>
          </a:custGeom>
          <a:solidFill>
            <a:srgbClr val="455A64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4" name="Freeform 233"/>
          <p:cNvSpPr/>
          <p:nvPr/>
        </p:nvSpPr>
        <p:spPr>
          <a:xfrm>
            <a:off x="4331664" y="4891968"/>
            <a:ext cx="1863648" cy="377568"/>
          </a:xfrm>
          <a:custGeom>
            <a:avLst/>
            <a:gdLst/>
            <a:ahLst/>
            <a:cxnLst/>
            <a:rect l="0" t="0" r="r" b="b"/>
            <a:pathLst>
              <a:path w="4314" h="874">
                <a:moveTo>
                  <a:pt x="0" y="0"/>
                </a:moveTo>
                <a:lnTo>
                  <a:pt x="4314" y="0"/>
                </a:lnTo>
                <a:lnTo>
                  <a:pt x="4314" y="874"/>
                </a:lnTo>
                <a:lnTo>
                  <a:pt x="0" y="874"/>
                </a:lnTo>
                <a:lnTo>
                  <a:pt x="0" y="0"/>
                </a:lnTo>
                <a:close/>
              </a:path>
            </a:pathLst>
          </a:custGeom>
          <a:solidFill>
            <a:srgbClr val="455A64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5" name="Freeform 234"/>
          <p:cNvSpPr/>
          <p:nvPr/>
        </p:nvSpPr>
        <p:spPr>
          <a:xfrm>
            <a:off x="6194880" y="4891968"/>
            <a:ext cx="1760400" cy="377568"/>
          </a:xfrm>
          <a:custGeom>
            <a:avLst/>
            <a:gdLst/>
            <a:ahLst/>
            <a:cxnLst/>
            <a:rect l="0" t="0" r="r" b="b"/>
            <a:pathLst>
              <a:path w="4075" h="874">
                <a:moveTo>
                  <a:pt x="0" y="0"/>
                </a:moveTo>
                <a:lnTo>
                  <a:pt x="4075" y="0"/>
                </a:lnTo>
                <a:lnTo>
                  <a:pt x="4075" y="874"/>
                </a:lnTo>
                <a:lnTo>
                  <a:pt x="0" y="874"/>
                </a:lnTo>
                <a:lnTo>
                  <a:pt x="0" y="0"/>
                </a:lnTo>
                <a:close/>
              </a:path>
            </a:pathLst>
          </a:custGeom>
          <a:solidFill>
            <a:srgbClr val="455A64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6" name="Freeform 235"/>
          <p:cNvSpPr/>
          <p:nvPr/>
        </p:nvSpPr>
        <p:spPr>
          <a:xfrm>
            <a:off x="354240" y="5634576"/>
            <a:ext cx="2103408" cy="366336"/>
          </a:xfrm>
          <a:custGeom>
            <a:avLst/>
            <a:gdLst/>
            <a:ahLst/>
            <a:cxnLst/>
            <a:rect l="0" t="0" r="r" b="b"/>
            <a:pathLst>
              <a:path w="4869" h="848">
                <a:moveTo>
                  <a:pt x="0" y="0"/>
                </a:moveTo>
                <a:lnTo>
                  <a:pt x="4869" y="0"/>
                </a:lnTo>
                <a:lnTo>
                  <a:pt x="4869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7" name="Freeform 236"/>
          <p:cNvSpPr/>
          <p:nvPr/>
        </p:nvSpPr>
        <p:spPr>
          <a:xfrm>
            <a:off x="2457216" y="5634576"/>
            <a:ext cx="1874880" cy="366336"/>
          </a:xfrm>
          <a:custGeom>
            <a:avLst/>
            <a:gdLst/>
            <a:ahLst/>
            <a:cxnLst/>
            <a:rect l="0" t="0" r="r" b="b"/>
            <a:pathLst>
              <a:path w="4340" h="848">
                <a:moveTo>
                  <a:pt x="0" y="0"/>
                </a:moveTo>
                <a:lnTo>
                  <a:pt x="4340" y="0"/>
                </a:lnTo>
                <a:lnTo>
                  <a:pt x="4340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8" name="Freeform 237"/>
          <p:cNvSpPr/>
          <p:nvPr/>
        </p:nvSpPr>
        <p:spPr>
          <a:xfrm>
            <a:off x="4331664" y="5634576"/>
            <a:ext cx="1863648" cy="366336"/>
          </a:xfrm>
          <a:custGeom>
            <a:avLst/>
            <a:gdLst/>
            <a:ahLst/>
            <a:cxnLst/>
            <a:rect l="0" t="0" r="r" b="b"/>
            <a:pathLst>
              <a:path w="4314" h="848">
                <a:moveTo>
                  <a:pt x="0" y="0"/>
                </a:moveTo>
                <a:lnTo>
                  <a:pt x="4314" y="0"/>
                </a:lnTo>
                <a:lnTo>
                  <a:pt x="4314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9" name="Freeform 238"/>
          <p:cNvSpPr/>
          <p:nvPr/>
        </p:nvSpPr>
        <p:spPr>
          <a:xfrm>
            <a:off x="6194880" y="5634576"/>
            <a:ext cx="1760400" cy="366336"/>
          </a:xfrm>
          <a:custGeom>
            <a:avLst/>
            <a:gdLst/>
            <a:ahLst/>
            <a:cxnLst/>
            <a:rect l="0" t="0" r="r" b="b"/>
            <a:pathLst>
              <a:path w="4075" h="848">
                <a:moveTo>
                  <a:pt x="0" y="0"/>
                </a:moveTo>
                <a:lnTo>
                  <a:pt x="4075" y="0"/>
                </a:lnTo>
                <a:lnTo>
                  <a:pt x="4075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0" name="Freeform 239"/>
          <p:cNvSpPr/>
          <p:nvPr/>
        </p:nvSpPr>
        <p:spPr>
          <a:xfrm>
            <a:off x="342576" y="4514832"/>
            <a:ext cx="12096" cy="388800"/>
          </a:xfrm>
          <a:custGeom>
            <a:avLst/>
            <a:gdLst/>
            <a:ahLst/>
            <a:cxnLst/>
            <a:rect l="0" t="0" r="r" b="b"/>
            <a:pathLst>
              <a:path w="28" h="900">
                <a:moveTo>
                  <a:pt x="0" y="0"/>
                </a:moveTo>
                <a:lnTo>
                  <a:pt x="28" y="0"/>
                </a:lnTo>
                <a:lnTo>
                  <a:pt x="28" y="900"/>
                </a:lnTo>
                <a:lnTo>
                  <a:pt x="0" y="900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1" name="Freeform 240"/>
          <p:cNvSpPr/>
          <p:nvPr/>
        </p:nvSpPr>
        <p:spPr>
          <a:xfrm>
            <a:off x="342576" y="4514832"/>
            <a:ext cx="2115072" cy="11664"/>
          </a:xfrm>
          <a:custGeom>
            <a:avLst/>
            <a:gdLst/>
            <a:ahLst/>
            <a:cxnLst/>
            <a:rect l="0" t="0" r="r" b="b"/>
            <a:pathLst>
              <a:path w="4896" h="27">
                <a:moveTo>
                  <a:pt x="0" y="0"/>
                </a:moveTo>
                <a:lnTo>
                  <a:pt x="4896" y="0"/>
                </a:lnTo>
                <a:lnTo>
                  <a:pt x="489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2" name="Freeform 241"/>
          <p:cNvSpPr/>
          <p:nvPr/>
        </p:nvSpPr>
        <p:spPr>
          <a:xfrm>
            <a:off x="2445984" y="4514832"/>
            <a:ext cx="11664" cy="388800"/>
          </a:xfrm>
          <a:custGeom>
            <a:avLst/>
            <a:gdLst/>
            <a:ahLst/>
            <a:cxnLst/>
            <a:rect l="0" t="0" r="r" b="b"/>
            <a:pathLst>
              <a:path w="27" h="900">
                <a:moveTo>
                  <a:pt x="0" y="0"/>
                </a:moveTo>
                <a:lnTo>
                  <a:pt x="27" y="0"/>
                </a:lnTo>
                <a:lnTo>
                  <a:pt x="27" y="900"/>
                </a:lnTo>
                <a:lnTo>
                  <a:pt x="0" y="900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3" name="Freeform 242"/>
          <p:cNvSpPr/>
          <p:nvPr/>
        </p:nvSpPr>
        <p:spPr>
          <a:xfrm>
            <a:off x="2457216" y="4514832"/>
            <a:ext cx="1886544" cy="11664"/>
          </a:xfrm>
          <a:custGeom>
            <a:avLst/>
            <a:gdLst/>
            <a:ahLst/>
            <a:cxnLst/>
            <a:rect l="0" t="0" r="r" b="b"/>
            <a:pathLst>
              <a:path w="4367" h="27">
                <a:moveTo>
                  <a:pt x="0" y="0"/>
                </a:moveTo>
                <a:lnTo>
                  <a:pt x="4367" y="0"/>
                </a:lnTo>
                <a:lnTo>
                  <a:pt x="436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4" name="Freeform 243"/>
          <p:cNvSpPr/>
          <p:nvPr/>
        </p:nvSpPr>
        <p:spPr>
          <a:xfrm>
            <a:off x="4331664" y="4514832"/>
            <a:ext cx="12096" cy="388800"/>
          </a:xfrm>
          <a:custGeom>
            <a:avLst/>
            <a:gdLst/>
            <a:ahLst/>
            <a:cxnLst/>
            <a:rect l="0" t="0" r="r" b="b"/>
            <a:pathLst>
              <a:path w="28" h="900">
                <a:moveTo>
                  <a:pt x="0" y="0"/>
                </a:moveTo>
                <a:lnTo>
                  <a:pt x="28" y="0"/>
                </a:lnTo>
                <a:lnTo>
                  <a:pt x="28" y="900"/>
                </a:lnTo>
                <a:lnTo>
                  <a:pt x="0" y="900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5" name="Freeform 244"/>
          <p:cNvSpPr/>
          <p:nvPr/>
        </p:nvSpPr>
        <p:spPr>
          <a:xfrm>
            <a:off x="4343328" y="4514832"/>
            <a:ext cx="1851984" cy="11664"/>
          </a:xfrm>
          <a:custGeom>
            <a:avLst/>
            <a:gdLst/>
            <a:ahLst/>
            <a:cxnLst/>
            <a:rect l="0" t="0" r="r" b="b"/>
            <a:pathLst>
              <a:path w="4287" h="27">
                <a:moveTo>
                  <a:pt x="0" y="0"/>
                </a:moveTo>
                <a:lnTo>
                  <a:pt x="4287" y="0"/>
                </a:lnTo>
                <a:lnTo>
                  <a:pt x="428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6" name="Freeform 245"/>
          <p:cNvSpPr/>
          <p:nvPr/>
        </p:nvSpPr>
        <p:spPr>
          <a:xfrm>
            <a:off x="6183216" y="4514832"/>
            <a:ext cx="12096" cy="388800"/>
          </a:xfrm>
          <a:custGeom>
            <a:avLst/>
            <a:gdLst/>
            <a:ahLst/>
            <a:cxnLst/>
            <a:rect l="0" t="0" r="r" b="b"/>
            <a:pathLst>
              <a:path w="28" h="900">
                <a:moveTo>
                  <a:pt x="0" y="0"/>
                </a:moveTo>
                <a:lnTo>
                  <a:pt x="28" y="0"/>
                </a:lnTo>
                <a:lnTo>
                  <a:pt x="28" y="900"/>
                </a:lnTo>
                <a:lnTo>
                  <a:pt x="0" y="900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7" name="Freeform 246"/>
          <p:cNvSpPr/>
          <p:nvPr/>
        </p:nvSpPr>
        <p:spPr>
          <a:xfrm>
            <a:off x="6194880" y="4514832"/>
            <a:ext cx="1772064" cy="11664"/>
          </a:xfrm>
          <a:custGeom>
            <a:avLst/>
            <a:gdLst/>
            <a:ahLst/>
            <a:cxnLst/>
            <a:rect l="0" t="0" r="r" b="b"/>
            <a:pathLst>
              <a:path w="4102" h="27">
                <a:moveTo>
                  <a:pt x="0" y="0"/>
                </a:moveTo>
                <a:lnTo>
                  <a:pt x="4102" y="0"/>
                </a:lnTo>
                <a:lnTo>
                  <a:pt x="4102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8" name="Freeform 247"/>
          <p:cNvSpPr/>
          <p:nvPr/>
        </p:nvSpPr>
        <p:spPr>
          <a:xfrm>
            <a:off x="7954848" y="4514832"/>
            <a:ext cx="12096" cy="388800"/>
          </a:xfrm>
          <a:custGeom>
            <a:avLst/>
            <a:gdLst/>
            <a:ahLst/>
            <a:cxnLst/>
            <a:rect l="0" t="0" r="r" b="b"/>
            <a:pathLst>
              <a:path w="28" h="900">
                <a:moveTo>
                  <a:pt x="0" y="0"/>
                </a:moveTo>
                <a:lnTo>
                  <a:pt x="28" y="0"/>
                </a:lnTo>
                <a:lnTo>
                  <a:pt x="28" y="900"/>
                </a:lnTo>
                <a:lnTo>
                  <a:pt x="0" y="900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9" name="Freeform 248"/>
          <p:cNvSpPr/>
          <p:nvPr/>
        </p:nvSpPr>
        <p:spPr>
          <a:xfrm>
            <a:off x="342576" y="4891968"/>
            <a:ext cx="2115072" cy="11664"/>
          </a:xfrm>
          <a:custGeom>
            <a:avLst/>
            <a:gdLst/>
            <a:ahLst/>
            <a:cxnLst/>
            <a:rect l="0" t="0" r="r" b="b"/>
            <a:pathLst>
              <a:path w="4896" h="27">
                <a:moveTo>
                  <a:pt x="0" y="0"/>
                </a:moveTo>
                <a:lnTo>
                  <a:pt x="4896" y="0"/>
                </a:lnTo>
                <a:lnTo>
                  <a:pt x="489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0" name="Freeform 249"/>
          <p:cNvSpPr/>
          <p:nvPr/>
        </p:nvSpPr>
        <p:spPr>
          <a:xfrm>
            <a:off x="2457216" y="4891968"/>
            <a:ext cx="1886544" cy="11664"/>
          </a:xfrm>
          <a:custGeom>
            <a:avLst/>
            <a:gdLst/>
            <a:ahLst/>
            <a:cxnLst/>
            <a:rect l="0" t="0" r="r" b="b"/>
            <a:pathLst>
              <a:path w="4367" h="27">
                <a:moveTo>
                  <a:pt x="0" y="0"/>
                </a:moveTo>
                <a:lnTo>
                  <a:pt x="4367" y="0"/>
                </a:lnTo>
                <a:lnTo>
                  <a:pt x="436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1" name="Freeform 250"/>
          <p:cNvSpPr/>
          <p:nvPr/>
        </p:nvSpPr>
        <p:spPr>
          <a:xfrm>
            <a:off x="4343328" y="4891968"/>
            <a:ext cx="1851984" cy="11664"/>
          </a:xfrm>
          <a:custGeom>
            <a:avLst/>
            <a:gdLst/>
            <a:ahLst/>
            <a:cxnLst/>
            <a:rect l="0" t="0" r="r" b="b"/>
            <a:pathLst>
              <a:path w="4287" h="27">
                <a:moveTo>
                  <a:pt x="0" y="0"/>
                </a:moveTo>
                <a:lnTo>
                  <a:pt x="4287" y="0"/>
                </a:lnTo>
                <a:lnTo>
                  <a:pt x="428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2" name="Freeform 251"/>
          <p:cNvSpPr/>
          <p:nvPr/>
        </p:nvSpPr>
        <p:spPr>
          <a:xfrm>
            <a:off x="6194880" y="4891968"/>
            <a:ext cx="1772064" cy="11664"/>
          </a:xfrm>
          <a:custGeom>
            <a:avLst/>
            <a:gdLst/>
            <a:ahLst/>
            <a:cxnLst/>
            <a:rect l="0" t="0" r="r" b="b"/>
            <a:pathLst>
              <a:path w="4102" h="27">
                <a:moveTo>
                  <a:pt x="0" y="0"/>
                </a:moveTo>
                <a:lnTo>
                  <a:pt x="4102" y="0"/>
                </a:lnTo>
                <a:lnTo>
                  <a:pt x="4102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3" name="Freeform 252"/>
          <p:cNvSpPr/>
          <p:nvPr/>
        </p:nvSpPr>
        <p:spPr>
          <a:xfrm>
            <a:off x="342576" y="4903200"/>
            <a:ext cx="12096" cy="366336"/>
          </a:xfrm>
          <a:custGeom>
            <a:avLst/>
            <a:gdLst/>
            <a:ahLst/>
            <a:cxnLst/>
            <a:rect l="0" t="0" r="r" b="b"/>
            <a:pathLst>
              <a:path w="28" h="848">
                <a:moveTo>
                  <a:pt x="0" y="0"/>
                </a:moveTo>
                <a:lnTo>
                  <a:pt x="28" y="0"/>
                </a:lnTo>
                <a:lnTo>
                  <a:pt x="28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4" name="Freeform 253"/>
          <p:cNvSpPr/>
          <p:nvPr/>
        </p:nvSpPr>
        <p:spPr>
          <a:xfrm>
            <a:off x="2445984" y="4903200"/>
            <a:ext cx="11664" cy="366336"/>
          </a:xfrm>
          <a:custGeom>
            <a:avLst/>
            <a:gdLst/>
            <a:ahLst/>
            <a:cxnLst/>
            <a:rect l="0" t="0" r="r" b="b"/>
            <a:pathLst>
              <a:path w="27" h="848">
                <a:moveTo>
                  <a:pt x="0" y="0"/>
                </a:moveTo>
                <a:lnTo>
                  <a:pt x="27" y="0"/>
                </a:lnTo>
                <a:lnTo>
                  <a:pt x="27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5" name="Freeform 254"/>
          <p:cNvSpPr/>
          <p:nvPr/>
        </p:nvSpPr>
        <p:spPr>
          <a:xfrm>
            <a:off x="4331664" y="4903200"/>
            <a:ext cx="12096" cy="366336"/>
          </a:xfrm>
          <a:custGeom>
            <a:avLst/>
            <a:gdLst/>
            <a:ahLst/>
            <a:cxnLst/>
            <a:rect l="0" t="0" r="r" b="b"/>
            <a:pathLst>
              <a:path w="28" h="848">
                <a:moveTo>
                  <a:pt x="0" y="0"/>
                </a:moveTo>
                <a:lnTo>
                  <a:pt x="28" y="0"/>
                </a:lnTo>
                <a:lnTo>
                  <a:pt x="28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6" name="Freeform 255"/>
          <p:cNvSpPr/>
          <p:nvPr/>
        </p:nvSpPr>
        <p:spPr>
          <a:xfrm>
            <a:off x="6183216" y="4903200"/>
            <a:ext cx="12096" cy="366336"/>
          </a:xfrm>
          <a:custGeom>
            <a:avLst/>
            <a:gdLst/>
            <a:ahLst/>
            <a:cxnLst/>
            <a:rect l="0" t="0" r="r" b="b"/>
            <a:pathLst>
              <a:path w="28" h="848">
                <a:moveTo>
                  <a:pt x="0" y="0"/>
                </a:moveTo>
                <a:lnTo>
                  <a:pt x="28" y="0"/>
                </a:lnTo>
                <a:lnTo>
                  <a:pt x="28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7" name="Freeform 256"/>
          <p:cNvSpPr/>
          <p:nvPr/>
        </p:nvSpPr>
        <p:spPr>
          <a:xfrm>
            <a:off x="7954848" y="4903200"/>
            <a:ext cx="12096" cy="366336"/>
          </a:xfrm>
          <a:custGeom>
            <a:avLst/>
            <a:gdLst/>
            <a:ahLst/>
            <a:cxnLst/>
            <a:rect l="0" t="0" r="r" b="b"/>
            <a:pathLst>
              <a:path w="28" h="848">
                <a:moveTo>
                  <a:pt x="0" y="0"/>
                </a:moveTo>
                <a:lnTo>
                  <a:pt x="28" y="0"/>
                </a:lnTo>
                <a:lnTo>
                  <a:pt x="28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8" name="Freeform 257"/>
          <p:cNvSpPr/>
          <p:nvPr/>
        </p:nvSpPr>
        <p:spPr>
          <a:xfrm>
            <a:off x="342576" y="5269104"/>
            <a:ext cx="12096" cy="365904"/>
          </a:xfrm>
          <a:custGeom>
            <a:avLst/>
            <a:gdLst/>
            <a:ahLst/>
            <a:cxnLst/>
            <a:rect l="0" t="0" r="r" b="b"/>
            <a:pathLst>
              <a:path w="28" h="847">
                <a:moveTo>
                  <a:pt x="0" y="0"/>
                </a:moveTo>
                <a:lnTo>
                  <a:pt x="28" y="0"/>
                </a:lnTo>
                <a:lnTo>
                  <a:pt x="28" y="847"/>
                </a:lnTo>
                <a:lnTo>
                  <a:pt x="0" y="84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9" name="Freeform 258"/>
          <p:cNvSpPr/>
          <p:nvPr/>
        </p:nvSpPr>
        <p:spPr>
          <a:xfrm>
            <a:off x="342576" y="5257440"/>
            <a:ext cx="2115072" cy="12096"/>
          </a:xfrm>
          <a:custGeom>
            <a:avLst/>
            <a:gdLst/>
            <a:ahLst/>
            <a:cxnLst/>
            <a:rect l="0" t="0" r="r" b="b"/>
            <a:pathLst>
              <a:path w="4896" h="28">
                <a:moveTo>
                  <a:pt x="0" y="0"/>
                </a:moveTo>
                <a:lnTo>
                  <a:pt x="4896" y="0"/>
                </a:lnTo>
                <a:lnTo>
                  <a:pt x="489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0" name="Freeform 259"/>
          <p:cNvSpPr/>
          <p:nvPr/>
        </p:nvSpPr>
        <p:spPr>
          <a:xfrm>
            <a:off x="2445984" y="5269104"/>
            <a:ext cx="11664" cy="365904"/>
          </a:xfrm>
          <a:custGeom>
            <a:avLst/>
            <a:gdLst/>
            <a:ahLst/>
            <a:cxnLst/>
            <a:rect l="0" t="0" r="r" b="b"/>
            <a:pathLst>
              <a:path w="27" h="847">
                <a:moveTo>
                  <a:pt x="0" y="0"/>
                </a:moveTo>
                <a:lnTo>
                  <a:pt x="27" y="0"/>
                </a:lnTo>
                <a:lnTo>
                  <a:pt x="27" y="847"/>
                </a:lnTo>
                <a:lnTo>
                  <a:pt x="0" y="84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1" name="Freeform 260"/>
          <p:cNvSpPr/>
          <p:nvPr/>
        </p:nvSpPr>
        <p:spPr>
          <a:xfrm>
            <a:off x="2457216" y="5257440"/>
            <a:ext cx="1886544" cy="12096"/>
          </a:xfrm>
          <a:custGeom>
            <a:avLst/>
            <a:gdLst/>
            <a:ahLst/>
            <a:cxnLst/>
            <a:rect l="0" t="0" r="r" b="b"/>
            <a:pathLst>
              <a:path w="4367" h="28">
                <a:moveTo>
                  <a:pt x="0" y="0"/>
                </a:moveTo>
                <a:lnTo>
                  <a:pt x="4367" y="0"/>
                </a:lnTo>
                <a:lnTo>
                  <a:pt x="4367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2" name="Freeform 261"/>
          <p:cNvSpPr/>
          <p:nvPr/>
        </p:nvSpPr>
        <p:spPr>
          <a:xfrm>
            <a:off x="4331664" y="5269104"/>
            <a:ext cx="12096" cy="365904"/>
          </a:xfrm>
          <a:custGeom>
            <a:avLst/>
            <a:gdLst/>
            <a:ahLst/>
            <a:cxnLst/>
            <a:rect l="0" t="0" r="r" b="b"/>
            <a:pathLst>
              <a:path w="28" h="847">
                <a:moveTo>
                  <a:pt x="0" y="0"/>
                </a:moveTo>
                <a:lnTo>
                  <a:pt x="28" y="0"/>
                </a:lnTo>
                <a:lnTo>
                  <a:pt x="28" y="847"/>
                </a:lnTo>
                <a:lnTo>
                  <a:pt x="0" y="84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3" name="Freeform 262"/>
          <p:cNvSpPr/>
          <p:nvPr/>
        </p:nvSpPr>
        <p:spPr>
          <a:xfrm>
            <a:off x="4343328" y="5257440"/>
            <a:ext cx="1851984" cy="12096"/>
          </a:xfrm>
          <a:custGeom>
            <a:avLst/>
            <a:gdLst/>
            <a:ahLst/>
            <a:cxnLst/>
            <a:rect l="0" t="0" r="r" b="b"/>
            <a:pathLst>
              <a:path w="4287" h="28">
                <a:moveTo>
                  <a:pt x="0" y="0"/>
                </a:moveTo>
                <a:lnTo>
                  <a:pt x="4287" y="0"/>
                </a:lnTo>
                <a:lnTo>
                  <a:pt x="4287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4" name="Freeform 263"/>
          <p:cNvSpPr/>
          <p:nvPr/>
        </p:nvSpPr>
        <p:spPr>
          <a:xfrm>
            <a:off x="6183216" y="5269104"/>
            <a:ext cx="12096" cy="365904"/>
          </a:xfrm>
          <a:custGeom>
            <a:avLst/>
            <a:gdLst/>
            <a:ahLst/>
            <a:cxnLst/>
            <a:rect l="0" t="0" r="r" b="b"/>
            <a:pathLst>
              <a:path w="28" h="847">
                <a:moveTo>
                  <a:pt x="0" y="0"/>
                </a:moveTo>
                <a:lnTo>
                  <a:pt x="28" y="0"/>
                </a:lnTo>
                <a:lnTo>
                  <a:pt x="28" y="847"/>
                </a:lnTo>
                <a:lnTo>
                  <a:pt x="0" y="84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5" name="Freeform 264"/>
          <p:cNvSpPr/>
          <p:nvPr/>
        </p:nvSpPr>
        <p:spPr>
          <a:xfrm>
            <a:off x="6194880" y="5257440"/>
            <a:ext cx="1772064" cy="12096"/>
          </a:xfrm>
          <a:custGeom>
            <a:avLst/>
            <a:gdLst/>
            <a:ahLst/>
            <a:cxnLst/>
            <a:rect l="0" t="0" r="r" b="b"/>
            <a:pathLst>
              <a:path w="4102" h="28">
                <a:moveTo>
                  <a:pt x="0" y="0"/>
                </a:moveTo>
                <a:lnTo>
                  <a:pt x="4102" y="0"/>
                </a:lnTo>
                <a:lnTo>
                  <a:pt x="4102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6" name="Freeform 265"/>
          <p:cNvSpPr/>
          <p:nvPr/>
        </p:nvSpPr>
        <p:spPr>
          <a:xfrm>
            <a:off x="7954848" y="5269104"/>
            <a:ext cx="12096" cy="365904"/>
          </a:xfrm>
          <a:custGeom>
            <a:avLst/>
            <a:gdLst/>
            <a:ahLst/>
            <a:cxnLst/>
            <a:rect l="0" t="0" r="r" b="b"/>
            <a:pathLst>
              <a:path w="28" h="847">
                <a:moveTo>
                  <a:pt x="0" y="0"/>
                </a:moveTo>
                <a:lnTo>
                  <a:pt x="28" y="0"/>
                </a:lnTo>
                <a:lnTo>
                  <a:pt x="28" y="847"/>
                </a:lnTo>
                <a:lnTo>
                  <a:pt x="0" y="84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7" name="Freeform 266"/>
          <p:cNvSpPr/>
          <p:nvPr/>
        </p:nvSpPr>
        <p:spPr>
          <a:xfrm>
            <a:off x="342576" y="5634576"/>
            <a:ext cx="12096" cy="378000"/>
          </a:xfrm>
          <a:custGeom>
            <a:avLst/>
            <a:gdLst/>
            <a:ahLst/>
            <a:cxnLst/>
            <a:rect l="0" t="0" r="r" b="b"/>
            <a:pathLst>
              <a:path w="28" h="875">
                <a:moveTo>
                  <a:pt x="0" y="0"/>
                </a:moveTo>
                <a:lnTo>
                  <a:pt x="28" y="0"/>
                </a:lnTo>
                <a:lnTo>
                  <a:pt x="28" y="875"/>
                </a:lnTo>
                <a:lnTo>
                  <a:pt x="0" y="875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8" name="Freeform 267"/>
          <p:cNvSpPr/>
          <p:nvPr/>
        </p:nvSpPr>
        <p:spPr>
          <a:xfrm>
            <a:off x="342576" y="5623344"/>
            <a:ext cx="2115072" cy="11664"/>
          </a:xfrm>
          <a:custGeom>
            <a:avLst/>
            <a:gdLst/>
            <a:ahLst/>
            <a:cxnLst/>
            <a:rect l="0" t="0" r="r" b="b"/>
            <a:pathLst>
              <a:path w="4896" h="27">
                <a:moveTo>
                  <a:pt x="0" y="0"/>
                </a:moveTo>
                <a:lnTo>
                  <a:pt x="4896" y="0"/>
                </a:lnTo>
                <a:lnTo>
                  <a:pt x="489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9" name="Freeform 268"/>
          <p:cNvSpPr/>
          <p:nvPr/>
        </p:nvSpPr>
        <p:spPr>
          <a:xfrm>
            <a:off x="2445984" y="5634576"/>
            <a:ext cx="11664" cy="378000"/>
          </a:xfrm>
          <a:custGeom>
            <a:avLst/>
            <a:gdLst/>
            <a:ahLst/>
            <a:cxnLst/>
            <a:rect l="0" t="0" r="r" b="b"/>
            <a:pathLst>
              <a:path w="27" h="875">
                <a:moveTo>
                  <a:pt x="0" y="0"/>
                </a:moveTo>
                <a:lnTo>
                  <a:pt x="27" y="0"/>
                </a:lnTo>
                <a:lnTo>
                  <a:pt x="27" y="875"/>
                </a:lnTo>
                <a:lnTo>
                  <a:pt x="0" y="875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0" name="Freeform 269"/>
          <p:cNvSpPr/>
          <p:nvPr/>
        </p:nvSpPr>
        <p:spPr>
          <a:xfrm>
            <a:off x="2457216" y="5623344"/>
            <a:ext cx="1886544" cy="11664"/>
          </a:xfrm>
          <a:custGeom>
            <a:avLst/>
            <a:gdLst/>
            <a:ahLst/>
            <a:cxnLst/>
            <a:rect l="0" t="0" r="r" b="b"/>
            <a:pathLst>
              <a:path w="4367" h="27">
                <a:moveTo>
                  <a:pt x="0" y="0"/>
                </a:moveTo>
                <a:lnTo>
                  <a:pt x="4367" y="0"/>
                </a:lnTo>
                <a:lnTo>
                  <a:pt x="436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1" name="Freeform 270"/>
          <p:cNvSpPr/>
          <p:nvPr/>
        </p:nvSpPr>
        <p:spPr>
          <a:xfrm>
            <a:off x="4331664" y="5634576"/>
            <a:ext cx="12096" cy="378000"/>
          </a:xfrm>
          <a:custGeom>
            <a:avLst/>
            <a:gdLst/>
            <a:ahLst/>
            <a:cxnLst/>
            <a:rect l="0" t="0" r="r" b="b"/>
            <a:pathLst>
              <a:path w="28" h="875">
                <a:moveTo>
                  <a:pt x="0" y="0"/>
                </a:moveTo>
                <a:lnTo>
                  <a:pt x="28" y="0"/>
                </a:lnTo>
                <a:lnTo>
                  <a:pt x="28" y="875"/>
                </a:lnTo>
                <a:lnTo>
                  <a:pt x="0" y="875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2" name="Freeform 271"/>
          <p:cNvSpPr/>
          <p:nvPr/>
        </p:nvSpPr>
        <p:spPr>
          <a:xfrm>
            <a:off x="4343328" y="5623344"/>
            <a:ext cx="1851984" cy="11664"/>
          </a:xfrm>
          <a:custGeom>
            <a:avLst/>
            <a:gdLst/>
            <a:ahLst/>
            <a:cxnLst/>
            <a:rect l="0" t="0" r="r" b="b"/>
            <a:pathLst>
              <a:path w="4287" h="27">
                <a:moveTo>
                  <a:pt x="0" y="0"/>
                </a:moveTo>
                <a:lnTo>
                  <a:pt x="4287" y="0"/>
                </a:lnTo>
                <a:lnTo>
                  <a:pt x="428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3" name="Freeform 272"/>
          <p:cNvSpPr/>
          <p:nvPr/>
        </p:nvSpPr>
        <p:spPr>
          <a:xfrm>
            <a:off x="6183216" y="5634576"/>
            <a:ext cx="12096" cy="378000"/>
          </a:xfrm>
          <a:custGeom>
            <a:avLst/>
            <a:gdLst/>
            <a:ahLst/>
            <a:cxnLst/>
            <a:rect l="0" t="0" r="r" b="b"/>
            <a:pathLst>
              <a:path w="28" h="875">
                <a:moveTo>
                  <a:pt x="0" y="0"/>
                </a:moveTo>
                <a:lnTo>
                  <a:pt x="28" y="0"/>
                </a:lnTo>
                <a:lnTo>
                  <a:pt x="28" y="875"/>
                </a:lnTo>
                <a:lnTo>
                  <a:pt x="0" y="875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4" name="Freeform 273"/>
          <p:cNvSpPr/>
          <p:nvPr/>
        </p:nvSpPr>
        <p:spPr>
          <a:xfrm>
            <a:off x="6194880" y="5623344"/>
            <a:ext cx="1772064" cy="11664"/>
          </a:xfrm>
          <a:custGeom>
            <a:avLst/>
            <a:gdLst/>
            <a:ahLst/>
            <a:cxnLst/>
            <a:rect l="0" t="0" r="r" b="b"/>
            <a:pathLst>
              <a:path w="4102" h="27">
                <a:moveTo>
                  <a:pt x="0" y="0"/>
                </a:moveTo>
                <a:lnTo>
                  <a:pt x="4102" y="0"/>
                </a:lnTo>
                <a:lnTo>
                  <a:pt x="4102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5" name="Freeform 274"/>
          <p:cNvSpPr/>
          <p:nvPr/>
        </p:nvSpPr>
        <p:spPr>
          <a:xfrm>
            <a:off x="7954848" y="5634576"/>
            <a:ext cx="12096" cy="378000"/>
          </a:xfrm>
          <a:custGeom>
            <a:avLst/>
            <a:gdLst/>
            <a:ahLst/>
            <a:cxnLst/>
            <a:rect l="0" t="0" r="r" b="b"/>
            <a:pathLst>
              <a:path w="28" h="875">
                <a:moveTo>
                  <a:pt x="0" y="0"/>
                </a:moveTo>
                <a:lnTo>
                  <a:pt x="28" y="0"/>
                </a:lnTo>
                <a:lnTo>
                  <a:pt x="28" y="875"/>
                </a:lnTo>
                <a:lnTo>
                  <a:pt x="0" y="875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6" name="Freeform 275"/>
          <p:cNvSpPr/>
          <p:nvPr/>
        </p:nvSpPr>
        <p:spPr>
          <a:xfrm>
            <a:off x="342576" y="6000480"/>
            <a:ext cx="2115072" cy="12096"/>
          </a:xfrm>
          <a:custGeom>
            <a:avLst/>
            <a:gdLst/>
            <a:ahLst/>
            <a:cxnLst/>
            <a:rect l="0" t="0" r="r" b="b"/>
            <a:pathLst>
              <a:path w="4896" h="28">
                <a:moveTo>
                  <a:pt x="0" y="0"/>
                </a:moveTo>
                <a:lnTo>
                  <a:pt x="4896" y="0"/>
                </a:lnTo>
                <a:lnTo>
                  <a:pt x="489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7" name="Freeform 276"/>
          <p:cNvSpPr/>
          <p:nvPr/>
        </p:nvSpPr>
        <p:spPr>
          <a:xfrm>
            <a:off x="2457216" y="6000480"/>
            <a:ext cx="1886544" cy="12096"/>
          </a:xfrm>
          <a:custGeom>
            <a:avLst/>
            <a:gdLst/>
            <a:ahLst/>
            <a:cxnLst/>
            <a:rect l="0" t="0" r="r" b="b"/>
            <a:pathLst>
              <a:path w="4367" h="28">
                <a:moveTo>
                  <a:pt x="0" y="0"/>
                </a:moveTo>
                <a:lnTo>
                  <a:pt x="4367" y="0"/>
                </a:lnTo>
                <a:lnTo>
                  <a:pt x="4367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8" name="Freeform 277"/>
          <p:cNvSpPr/>
          <p:nvPr/>
        </p:nvSpPr>
        <p:spPr>
          <a:xfrm>
            <a:off x="4343328" y="6000480"/>
            <a:ext cx="1851984" cy="12096"/>
          </a:xfrm>
          <a:custGeom>
            <a:avLst/>
            <a:gdLst/>
            <a:ahLst/>
            <a:cxnLst/>
            <a:rect l="0" t="0" r="r" b="b"/>
            <a:pathLst>
              <a:path w="4287" h="28">
                <a:moveTo>
                  <a:pt x="0" y="0"/>
                </a:moveTo>
                <a:lnTo>
                  <a:pt x="4287" y="0"/>
                </a:lnTo>
                <a:lnTo>
                  <a:pt x="4287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9" name="Freeform 278"/>
          <p:cNvSpPr/>
          <p:nvPr/>
        </p:nvSpPr>
        <p:spPr>
          <a:xfrm>
            <a:off x="6194880" y="6000480"/>
            <a:ext cx="1772064" cy="12096"/>
          </a:xfrm>
          <a:custGeom>
            <a:avLst/>
            <a:gdLst/>
            <a:ahLst/>
            <a:cxnLst/>
            <a:rect l="0" t="0" r="r" b="b"/>
            <a:pathLst>
              <a:path w="4102" h="28">
                <a:moveTo>
                  <a:pt x="0" y="0"/>
                </a:moveTo>
                <a:lnTo>
                  <a:pt x="4102" y="0"/>
                </a:lnTo>
                <a:lnTo>
                  <a:pt x="4102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80" name="Freeform 279"/>
          <p:cNvSpPr/>
          <p:nvPr/>
        </p:nvSpPr>
        <p:spPr>
          <a:xfrm>
            <a:off x="393984" y="211248"/>
            <a:ext cx="274752" cy="274752"/>
          </a:xfrm>
          <a:custGeom>
            <a:avLst/>
            <a:gdLst/>
            <a:ahLst/>
            <a:cxnLst/>
            <a:rect l="0" t="0" r="r" b="b"/>
            <a:pathLst>
              <a:path w="636" h="636">
                <a:moveTo>
                  <a:pt x="577" y="0"/>
                </a:moveTo>
                <a:lnTo>
                  <a:pt x="61" y="0"/>
                </a:lnTo>
                <a:cubicBezTo>
                  <a:pt x="27" y="0"/>
                  <a:pt x="0" y="27"/>
                  <a:pt x="0" y="60"/>
                </a:cubicBezTo>
                <a:lnTo>
                  <a:pt x="0" y="576"/>
                </a:lnTo>
                <a:cubicBezTo>
                  <a:pt x="0" y="609"/>
                  <a:pt x="27" y="636"/>
                  <a:pt x="61" y="636"/>
                </a:cubicBezTo>
                <a:lnTo>
                  <a:pt x="577" y="636"/>
                </a:lnTo>
                <a:cubicBezTo>
                  <a:pt x="610" y="636"/>
                  <a:pt x="636" y="609"/>
                  <a:pt x="636" y="576"/>
                </a:cubicBezTo>
                <a:lnTo>
                  <a:pt x="636" y="60"/>
                </a:lnTo>
                <a:cubicBezTo>
                  <a:pt x="636" y="27"/>
                  <a:pt x="610" y="0"/>
                  <a:pt x="577" y="0"/>
                </a:cubicBezTo>
                <a:close/>
              </a:path>
            </a:pathLst>
          </a:custGeom>
          <a:solidFill>
            <a:srgbClr val="CCD6D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1" name="Freeform 280"/>
          <p:cNvSpPr/>
          <p:nvPr/>
        </p:nvSpPr>
        <p:spPr>
          <a:xfrm>
            <a:off x="385344" y="202608"/>
            <a:ext cx="292032" cy="292032"/>
          </a:xfrm>
          <a:custGeom>
            <a:avLst/>
            <a:gdLst/>
            <a:ahLst/>
            <a:cxnLst/>
            <a:rect l="0" t="0" r="r" b="b"/>
            <a:pathLst>
              <a:path w="676" h="676">
                <a:moveTo>
                  <a:pt x="597" y="0"/>
                </a:moveTo>
                <a:lnTo>
                  <a:pt x="80" y="0"/>
                </a:lnTo>
                <a:cubicBezTo>
                  <a:pt x="36" y="0"/>
                  <a:pt x="0" y="36"/>
                  <a:pt x="0" y="80"/>
                </a:cubicBezTo>
                <a:lnTo>
                  <a:pt x="0" y="596"/>
                </a:lnTo>
                <a:cubicBezTo>
                  <a:pt x="0" y="640"/>
                  <a:pt x="36" y="676"/>
                  <a:pt x="80" y="676"/>
                </a:cubicBezTo>
                <a:lnTo>
                  <a:pt x="597" y="676"/>
                </a:lnTo>
                <a:cubicBezTo>
                  <a:pt x="641" y="676"/>
                  <a:pt x="676" y="640"/>
                  <a:pt x="676" y="596"/>
                </a:cubicBezTo>
                <a:lnTo>
                  <a:pt x="676" y="80"/>
                </a:lnTo>
                <a:cubicBezTo>
                  <a:pt x="676" y="36"/>
                  <a:pt x="641" y="0"/>
                  <a:pt x="597" y="0"/>
                </a:cubicBezTo>
                <a:moveTo>
                  <a:pt x="597" y="40"/>
                </a:moveTo>
                <a:cubicBezTo>
                  <a:pt x="619" y="40"/>
                  <a:pt x="636" y="58"/>
                  <a:pt x="636" y="80"/>
                </a:cubicBezTo>
                <a:lnTo>
                  <a:pt x="636" y="159"/>
                </a:lnTo>
                <a:lnTo>
                  <a:pt x="517" y="159"/>
                </a:lnTo>
                <a:lnTo>
                  <a:pt x="517" y="40"/>
                </a:lnTo>
                <a:lnTo>
                  <a:pt x="597" y="40"/>
                </a:lnTo>
                <a:moveTo>
                  <a:pt x="517" y="357"/>
                </a:moveTo>
                <a:lnTo>
                  <a:pt x="636" y="357"/>
                </a:lnTo>
                <a:lnTo>
                  <a:pt x="636" y="476"/>
                </a:lnTo>
                <a:lnTo>
                  <a:pt x="517" y="476"/>
                </a:lnTo>
                <a:lnTo>
                  <a:pt x="517" y="357"/>
                </a:lnTo>
                <a:moveTo>
                  <a:pt x="517" y="318"/>
                </a:moveTo>
                <a:lnTo>
                  <a:pt x="517" y="199"/>
                </a:lnTo>
                <a:lnTo>
                  <a:pt x="636" y="199"/>
                </a:lnTo>
                <a:lnTo>
                  <a:pt x="636" y="318"/>
                </a:lnTo>
                <a:lnTo>
                  <a:pt x="517" y="318"/>
                </a:lnTo>
                <a:moveTo>
                  <a:pt x="478" y="40"/>
                </a:moveTo>
                <a:lnTo>
                  <a:pt x="478" y="159"/>
                </a:lnTo>
                <a:lnTo>
                  <a:pt x="359" y="159"/>
                </a:lnTo>
                <a:lnTo>
                  <a:pt x="359" y="40"/>
                </a:lnTo>
                <a:lnTo>
                  <a:pt x="478" y="40"/>
                </a:lnTo>
                <a:moveTo>
                  <a:pt x="359" y="199"/>
                </a:moveTo>
                <a:lnTo>
                  <a:pt x="478" y="199"/>
                </a:lnTo>
                <a:lnTo>
                  <a:pt x="478" y="318"/>
                </a:lnTo>
                <a:lnTo>
                  <a:pt x="359" y="318"/>
                </a:lnTo>
                <a:lnTo>
                  <a:pt x="359" y="199"/>
                </a:lnTo>
                <a:moveTo>
                  <a:pt x="359" y="357"/>
                </a:moveTo>
                <a:lnTo>
                  <a:pt x="478" y="357"/>
                </a:lnTo>
                <a:lnTo>
                  <a:pt x="478" y="476"/>
                </a:lnTo>
                <a:lnTo>
                  <a:pt x="359" y="476"/>
                </a:lnTo>
                <a:lnTo>
                  <a:pt x="359" y="357"/>
                </a:lnTo>
                <a:moveTo>
                  <a:pt x="319" y="40"/>
                </a:moveTo>
                <a:lnTo>
                  <a:pt x="319" y="159"/>
                </a:lnTo>
                <a:lnTo>
                  <a:pt x="200" y="159"/>
                </a:lnTo>
                <a:lnTo>
                  <a:pt x="200" y="40"/>
                </a:lnTo>
                <a:lnTo>
                  <a:pt x="319" y="40"/>
                </a:lnTo>
                <a:moveTo>
                  <a:pt x="200" y="199"/>
                </a:moveTo>
                <a:lnTo>
                  <a:pt x="319" y="199"/>
                </a:lnTo>
                <a:lnTo>
                  <a:pt x="319" y="318"/>
                </a:lnTo>
                <a:lnTo>
                  <a:pt x="200" y="318"/>
                </a:lnTo>
                <a:lnTo>
                  <a:pt x="200" y="199"/>
                </a:lnTo>
                <a:moveTo>
                  <a:pt x="200" y="357"/>
                </a:moveTo>
                <a:lnTo>
                  <a:pt x="319" y="357"/>
                </a:lnTo>
                <a:lnTo>
                  <a:pt x="319" y="476"/>
                </a:lnTo>
                <a:lnTo>
                  <a:pt x="200" y="476"/>
                </a:lnTo>
                <a:lnTo>
                  <a:pt x="200" y="357"/>
                </a:lnTo>
                <a:moveTo>
                  <a:pt x="40" y="80"/>
                </a:moveTo>
                <a:cubicBezTo>
                  <a:pt x="40" y="58"/>
                  <a:pt x="58" y="40"/>
                  <a:pt x="80" y="40"/>
                </a:cubicBezTo>
                <a:lnTo>
                  <a:pt x="160" y="40"/>
                </a:lnTo>
                <a:lnTo>
                  <a:pt x="160" y="159"/>
                </a:lnTo>
                <a:lnTo>
                  <a:pt x="40" y="159"/>
                </a:lnTo>
                <a:lnTo>
                  <a:pt x="40" y="80"/>
                </a:lnTo>
                <a:moveTo>
                  <a:pt x="40" y="199"/>
                </a:moveTo>
                <a:lnTo>
                  <a:pt x="160" y="199"/>
                </a:lnTo>
                <a:lnTo>
                  <a:pt x="160" y="318"/>
                </a:lnTo>
                <a:lnTo>
                  <a:pt x="40" y="318"/>
                </a:lnTo>
                <a:lnTo>
                  <a:pt x="40" y="199"/>
                </a:lnTo>
                <a:moveTo>
                  <a:pt x="40" y="357"/>
                </a:moveTo>
                <a:lnTo>
                  <a:pt x="160" y="357"/>
                </a:lnTo>
                <a:lnTo>
                  <a:pt x="160" y="476"/>
                </a:lnTo>
                <a:lnTo>
                  <a:pt x="40" y="476"/>
                </a:lnTo>
                <a:lnTo>
                  <a:pt x="40" y="357"/>
                </a:lnTo>
                <a:moveTo>
                  <a:pt x="80" y="636"/>
                </a:moveTo>
                <a:cubicBezTo>
                  <a:pt x="58" y="636"/>
                  <a:pt x="40" y="618"/>
                  <a:pt x="40" y="596"/>
                </a:cubicBezTo>
                <a:lnTo>
                  <a:pt x="40" y="516"/>
                </a:lnTo>
                <a:lnTo>
                  <a:pt x="160" y="516"/>
                </a:lnTo>
                <a:lnTo>
                  <a:pt x="160" y="636"/>
                </a:lnTo>
                <a:lnTo>
                  <a:pt x="80" y="636"/>
                </a:lnTo>
                <a:moveTo>
                  <a:pt x="200" y="636"/>
                </a:moveTo>
                <a:lnTo>
                  <a:pt x="200" y="516"/>
                </a:lnTo>
                <a:lnTo>
                  <a:pt x="319" y="516"/>
                </a:lnTo>
                <a:lnTo>
                  <a:pt x="319" y="636"/>
                </a:lnTo>
                <a:lnTo>
                  <a:pt x="200" y="636"/>
                </a:lnTo>
                <a:moveTo>
                  <a:pt x="359" y="636"/>
                </a:moveTo>
                <a:lnTo>
                  <a:pt x="359" y="516"/>
                </a:lnTo>
                <a:lnTo>
                  <a:pt x="478" y="516"/>
                </a:lnTo>
                <a:lnTo>
                  <a:pt x="478" y="636"/>
                </a:lnTo>
                <a:lnTo>
                  <a:pt x="359" y="636"/>
                </a:lnTo>
                <a:moveTo>
                  <a:pt x="597" y="636"/>
                </a:moveTo>
                <a:lnTo>
                  <a:pt x="517" y="636"/>
                </a:lnTo>
                <a:lnTo>
                  <a:pt x="517" y="516"/>
                </a:lnTo>
                <a:lnTo>
                  <a:pt x="636" y="516"/>
                </a:lnTo>
                <a:lnTo>
                  <a:pt x="636" y="596"/>
                </a:lnTo>
                <a:cubicBezTo>
                  <a:pt x="636" y="618"/>
                  <a:pt x="619" y="636"/>
                  <a:pt x="597" y="636"/>
                </a:cubicBezTo>
                <a:close/>
              </a:path>
            </a:pathLst>
          </a:custGeom>
          <a:solidFill>
            <a:srgbClr val="E1E8E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2" name="Freeform 281"/>
          <p:cNvSpPr/>
          <p:nvPr/>
        </p:nvSpPr>
        <p:spPr>
          <a:xfrm>
            <a:off x="437184" y="314064"/>
            <a:ext cx="51840" cy="163296"/>
          </a:xfrm>
          <a:custGeom>
            <a:avLst/>
            <a:gdLst/>
            <a:ahLst/>
            <a:cxnLst/>
            <a:rect l="0" t="0" r="r" b="b"/>
            <a:pathLst>
              <a:path w="120" h="378">
                <a:moveTo>
                  <a:pt x="120" y="378"/>
                </a:moveTo>
                <a:lnTo>
                  <a:pt x="0" y="378"/>
                </a:lnTo>
                <a:lnTo>
                  <a:pt x="0" y="40"/>
                </a:lnTo>
                <a:cubicBezTo>
                  <a:pt x="0" y="18"/>
                  <a:pt x="17" y="0"/>
                  <a:pt x="39" y="0"/>
                </a:cubicBezTo>
                <a:lnTo>
                  <a:pt x="79" y="0"/>
                </a:lnTo>
                <a:cubicBezTo>
                  <a:pt x="101" y="0"/>
                  <a:pt x="120" y="18"/>
                  <a:pt x="120" y="40"/>
                </a:cubicBezTo>
                <a:lnTo>
                  <a:pt x="120" y="378"/>
                </a:lnTo>
                <a:close/>
              </a:path>
            </a:pathLst>
          </a:custGeom>
          <a:solidFill>
            <a:srgbClr val="5C913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83" name="Freeform 282"/>
          <p:cNvSpPr/>
          <p:nvPr/>
        </p:nvSpPr>
        <p:spPr>
          <a:xfrm>
            <a:off x="574128" y="254016"/>
            <a:ext cx="51840" cy="223344"/>
          </a:xfrm>
          <a:custGeom>
            <a:avLst/>
            <a:gdLst/>
            <a:ahLst/>
            <a:cxnLst/>
            <a:rect l="0" t="0" r="r" b="b"/>
            <a:pathLst>
              <a:path w="120" h="517">
                <a:moveTo>
                  <a:pt x="120" y="517"/>
                </a:moveTo>
                <a:lnTo>
                  <a:pt x="0" y="517"/>
                </a:lnTo>
                <a:lnTo>
                  <a:pt x="0" y="40"/>
                </a:lnTo>
                <a:cubicBezTo>
                  <a:pt x="0" y="18"/>
                  <a:pt x="18" y="0"/>
                  <a:pt x="41" y="0"/>
                </a:cubicBezTo>
                <a:lnTo>
                  <a:pt x="80" y="0"/>
                </a:lnTo>
                <a:cubicBezTo>
                  <a:pt x="102" y="0"/>
                  <a:pt x="120" y="18"/>
                  <a:pt x="120" y="40"/>
                </a:cubicBezTo>
                <a:lnTo>
                  <a:pt x="120" y="517"/>
                </a:lnTo>
                <a:close/>
              </a:path>
            </a:pathLst>
          </a:custGeom>
          <a:solidFill>
            <a:srgbClr val="3B94D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84" name="Freeform 283"/>
          <p:cNvSpPr/>
          <p:nvPr/>
        </p:nvSpPr>
        <p:spPr>
          <a:xfrm>
            <a:off x="505440" y="374112"/>
            <a:ext cx="51840" cy="103248"/>
          </a:xfrm>
          <a:custGeom>
            <a:avLst/>
            <a:gdLst/>
            <a:ahLst/>
            <a:cxnLst/>
            <a:rect l="0" t="0" r="r" b="b"/>
            <a:pathLst>
              <a:path w="120" h="239">
                <a:moveTo>
                  <a:pt x="120" y="239"/>
                </a:moveTo>
                <a:lnTo>
                  <a:pt x="0" y="239"/>
                </a:lnTo>
                <a:lnTo>
                  <a:pt x="0" y="40"/>
                </a:lnTo>
                <a:cubicBezTo>
                  <a:pt x="0" y="18"/>
                  <a:pt x="18" y="0"/>
                  <a:pt x="40" y="0"/>
                </a:cubicBezTo>
                <a:lnTo>
                  <a:pt x="81" y="0"/>
                </a:lnTo>
                <a:cubicBezTo>
                  <a:pt x="103" y="0"/>
                  <a:pt x="120" y="18"/>
                  <a:pt x="120" y="40"/>
                </a:cubicBezTo>
                <a:lnTo>
                  <a:pt x="120" y="239"/>
                </a:lnTo>
                <a:close/>
              </a:path>
            </a:pathLst>
          </a:custGeom>
          <a:solidFill>
            <a:srgbClr val="DD2E4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695952" y="136944"/>
            <a:ext cx="3625993" cy="36933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2400" b="1" dirty="0">
                <a:solidFill>
                  <a:srgbClr val="2C3E50"/>
                </a:solidFill>
                <a:latin typeface="SegoeUI"/>
                <a:ea typeface="SegoeUI"/>
              </a:rPr>
              <a:t> Issues &amp; Project Boards</a:t>
            </a:r>
            <a:endParaRPr lang="en-IN" sz="24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6" name="Freeform 285"/>
          <p:cNvSpPr/>
          <p:nvPr/>
        </p:nvSpPr>
        <p:spPr>
          <a:xfrm>
            <a:off x="582768" y="1348704"/>
            <a:ext cx="69120" cy="68688"/>
          </a:xfrm>
          <a:custGeom>
            <a:avLst/>
            <a:gdLst/>
            <a:ahLst/>
            <a:cxnLst/>
            <a:rect l="0" t="0" r="r" b="b"/>
            <a:pathLst>
              <a:path w="160" h="159">
                <a:moveTo>
                  <a:pt x="160" y="79"/>
                </a:moveTo>
                <a:cubicBezTo>
                  <a:pt x="160" y="89"/>
                  <a:pt x="158" y="100"/>
                  <a:pt x="154" y="109"/>
                </a:cubicBezTo>
                <a:cubicBezTo>
                  <a:pt x="149" y="120"/>
                  <a:pt x="143" y="129"/>
                  <a:pt x="135" y="136"/>
                </a:cubicBezTo>
                <a:cubicBezTo>
                  <a:pt x="128" y="144"/>
                  <a:pt x="119" y="149"/>
                  <a:pt x="110" y="153"/>
                </a:cubicBezTo>
                <a:cubicBezTo>
                  <a:pt x="100" y="157"/>
                  <a:pt x="90" y="159"/>
                  <a:pt x="79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39" y="149"/>
                  <a:pt x="31" y="144"/>
                  <a:pt x="23" y="136"/>
                </a:cubicBezTo>
                <a:cubicBezTo>
                  <a:pt x="16" y="129"/>
                  <a:pt x="10" y="120"/>
                  <a:pt x="6" y="109"/>
                </a:cubicBezTo>
                <a:cubicBezTo>
                  <a:pt x="2" y="100"/>
                  <a:pt x="0" y="89"/>
                  <a:pt x="0" y="79"/>
                </a:cubicBezTo>
                <a:cubicBezTo>
                  <a:pt x="0" y="68"/>
                  <a:pt x="2" y="58"/>
                  <a:pt x="6" y="49"/>
                </a:cubicBezTo>
                <a:cubicBezTo>
                  <a:pt x="10" y="39"/>
                  <a:pt x="16" y="30"/>
                  <a:pt x="23" y="23"/>
                </a:cubicBezTo>
                <a:cubicBezTo>
                  <a:pt x="31" y="15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8" y="15"/>
                  <a:pt x="135" y="23"/>
                </a:cubicBezTo>
                <a:cubicBezTo>
                  <a:pt x="143" y="30"/>
                  <a:pt x="149" y="39"/>
                  <a:pt x="154" y="49"/>
                </a:cubicBezTo>
                <a:cubicBezTo>
                  <a:pt x="158" y="58"/>
                  <a:pt x="160" y="68"/>
                  <a:pt x="160" y="79"/>
                </a:cubicBez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343008" y="750384"/>
            <a:ext cx="2243243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Issues - Task Tracking: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8" name="Freeform 287"/>
          <p:cNvSpPr/>
          <p:nvPr/>
        </p:nvSpPr>
        <p:spPr>
          <a:xfrm>
            <a:off x="582768" y="1691280"/>
            <a:ext cx="69120" cy="69120"/>
          </a:xfrm>
          <a:custGeom>
            <a:avLst/>
            <a:gdLst/>
            <a:ahLst/>
            <a:cxnLst/>
            <a:rect l="0" t="0" r="r" b="b"/>
            <a:pathLst>
              <a:path w="160" h="160">
                <a:moveTo>
                  <a:pt x="160" y="80"/>
                </a:moveTo>
                <a:cubicBezTo>
                  <a:pt x="160" y="90"/>
                  <a:pt x="158" y="100"/>
                  <a:pt x="154" y="110"/>
                </a:cubicBezTo>
                <a:cubicBezTo>
                  <a:pt x="149" y="121"/>
                  <a:pt x="143" y="129"/>
                  <a:pt x="135" y="137"/>
                </a:cubicBezTo>
                <a:cubicBezTo>
                  <a:pt x="128" y="144"/>
                  <a:pt x="119" y="150"/>
                  <a:pt x="110" y="154"/>
                </a:cubicBezTo>
                <a:cubicBezTo>
                  <a:pt x="100" y="158"/>
                  <a:pt x="90" y="160"/>
                  <a:pt x="79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39" y="150"/>
                  <a:pt x="31" y="144"/>
                  <a:pt x="23" y="137"/>
                </a:cubicBezTo>
                <a:cubicBezTo>
                  <a:pt x="16" y="129"/>
                  <a:pt x="10" y="121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40"/>
                  <a:pt x="16" y="31"/>
                  <a:pt x="23" y="24"/>
                </a:cubicBezTo>
                <a:cubicBezTo>
                  <a:pt x="31" y="16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8" y="16"/>
                  <a:pt x="135" y="24"/>
                </a:cubicBezTo>
                <a:cubicBezTo>
                  <a:pt x="143" y="31"/>
                  <a:pt x="149" y="40"/>
                  <a:pt x="154" y="49"/>
                </a:cubicBezTo>
                <a:cubicBezTo>
                  <a:pt x="158" y="59"/>
                  <a:pt x="160" y="69"/>
                  <a:pt x="160" y="80"/>
                </a:cubicBez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800064" y="1230768"/>
            <a:ext cx="4786567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Create for features: "Add multiplication </a:t>
            </a:r>
            <a:r>
              <a:rPr lang="en-IN" sz="1600" dirty="0" err="1">
                <a:solidFill>
                  <a:srgbClr val="455A64"/>
                </a:solidFill>
                <a:latin typeface="SegoeUI"/>
                <a:ea typeface="SegoeUI"/>
              </a:rPr>
              <a:t>microservice</a:t>
            </a:r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"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0" name="Freeform 289"/>
          <p:cNvSpPr/>
          <p:nvPr/>
        </p:nvSpPr>
        <p:spPr>
          <a:xfrm>
            <a:off x="582768" y="2023056"/>
            <a:ext cx="69120" cy="68688"/>
          </a:xfrm>
          <a:custGeom>
            <a:avLst/>
            <a:gdLst/>
            <a:ahLst/>
            <a:cxnLst/>
            <a:rect l="0" t="0" r="r" b="b"/>
            <a:pathLst>
              <a:path w="160" h="159">
                <a:moveTo>
                  <a:pt x="160" y="79"/>
                </a:moveTo>
                <a:cubicBezTo>
                  <a:pt x="160" y="90"/>
                  <a:pt x="158" y="100"/>
                  <a:pt x="154" y="109"/>
                </a:cubicBezTo>
                <a:cubicBezTo>
                  <a:pt x="149" y="119"/>
                  <a:pt x="143" y="128"/>
                  <a:pt x="135" y="135"/>
                </a:cubicBezTo>
                <a:cubicBezTo>
                  <a:pt x="128" y="144"/>
                  <a:pt x="119" y="149"/>
                  <a:pt x="110" y="153"/>
                </a:cubicBezTo>
                <a:cubicBezTo>
                  <a:pt x="100" y="157"/>
                  <a:pt x="90" y="159"/>
                  <a:pt x="79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39" y="149"/>
                  <a:pt x="31" y="144"/>
                  <a:pt x="23" y="135"/>
                </a:cubicBezTo>
                <a:cubicBezTo>
                  <a:pt x="16" y="128"/>
                  <a:pt x="10" y="119"/>
                  <a:pt x="6" y="109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8"/>
                  <a:pt x="2" y="58"/>
                  <a:pt x="6" y="49"/>
                </a:cubicBezTo>
                <a:cubicBezTo>
                  <a:pt x="10" y="39"/>
                  <a:pt x="16" y="30"/>
                  <a:pt x="23" y="23"/>
                </a:cubicBezTo>
                <a:cubicBezTo>
                  <a:pt x="31" y="15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8" y="15"/>
                  <a:pt x="135" y="23"/>
                </a:cubicBezTo>
                <a:cubicBezTo>
                  <a:pt x="143" y="30"/>
                  <a:pt x="149" y="39"/>
                  <a:pt x="154" y="49"/>
                </a:cubicBezTo>
                <a:cubicBezTo>
                  <a:pt x="158" y="58"/>
                  <a:pt x="160" y="68"/>
                  <a:pt x="160" y="79"/>
                </a:cubicBez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800064" y="1573344"/>
            <a:ext cx="3501343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Track bugs: "Fix division by zero error"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2" name="Freeform 291"/>
          <p:cNvSpPr/>
          <p:nvPr/>
        </p:nvSpPr>
        <p:spPr>
          <a:xfrm>
            <a:off x="3074544" y="1897344"/>
            <a:ext cx="491616" cy="320112"/>
          </a:xfrm>
          <a:custGeom>
            <a:avLst/>
            <a:gdLst/>
            <a:ahLst/>
            <a:cxnLst/>
            <a:rect l="0" t="0" r="r" b="b"/>
            <a:pathLst>
              <a:path w="1138" h="741">
                <a:moveTo>
                  <a:pt x="0" y="662"/>
                </a:moveTo>
                <a:lnTo>
                  <a:pt x="0" y="79"/>
                </a:lnTo>
                <a:cubicBezTo>
                  <a:pt x="0" y="68"/>
                  <a:pt x="2" y="58"/>
                  <a:pt x="6" y="49"/>
                </a:cubicBezTo>
                <a:cubicBezTo>
                  <a:pt x="10" y="39"/>
                  <a:pt x="16" y="30"/>
                  <a:pt x="23" y="23"/>
                </a:cubicBezTo>
                <a:cubicBezTo>
                  <a:pt x="30" y="15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lnTo>
                  <a:pt x="1059" y="0"/>
                </a:lnTo>
                <a:cubicBezTo>
                  <a:pt x="1070" y="0"/>
                  <a:pt x="1080" y="2"/>
                  <a:pt x="1089" y="6"/>
                </a:cubicBezTo>
                <a:cubicBezTo>
                  <a:pt x="1099" y="10"/>
                  <a:pt x="1108" y="15"/>
                  <a:pt x="1115" y="23"/>
                </a:cubicBezTo>
                <a:cubicBezTo>
                  <a:pt x="1123" y="30"/>
                  <a:pt x="1128" y="39"/>
                  <a:pt x="1132" y="49"/>
                </a:cubicBezTo>
                <a:cubicBezTo>
                  <a:pt x="1136" y="58"/>
                  <a:pt x="1138" y="68"/>
                  <a:pt x="1138" y="79"/>
                </a:cubicBezTo>
                <a:lnTo>
                  <a:pt x="1138" y="662"/>
                </a:lnTo>
                <a:cubicBezTo>
                  <a:pt x="1138" y="673"/>
                  <a:pt x="1136" y="683"/>
                  <a:pt x="1132" y="692"/>
                </a:cubicBezTo>
                <a:cubicBezTo>
                  <a:pt x="1128" y="702"/>
                  <a:pt x="1123" y="711"/>
                  <a:pt x="1115" y="718"/>
                </a:cubicBezTo>
                <a:cubicBezTo>
                  <a:pt x="1108" y="726"/>
                  <a:pt x="1099" y="731"/>
                  <a:pt x="1089" y="735"/>
                </a:cubicBezTo>
                <a:cubicBezTo>
                  <a:pt x="1080" y="739"/>
                  <a:pt x="1070" y="741"/>
                  <a:pt x="1059" y="741"/>
                </a:cubicBezTo>
                <a:lnTo>
                  <a:pt x="79" y="741"/>
                </a:lnTo>
                <a:cubicBezTo>
                  <a:pt x="69" y="741"/>
                  <a:pt x="59" y="739"/>
                  <a:pt x="49" y="735"/>
                </a:cubicBezTo>
                <a:cubicBezTo>
                  <a:pt x="39" y="731"/>
                  <a:pt x="30" y="726"/>
                  <a:pt x="23" y="718"/>
                </a:cubicBezTo>
                <a:cubicBezTo>
                  <a:pt x="16" y="711"/>
                  <a:pt x="10" y="702"/>
                  <a:pt x="6" y="692"/>
                </a:cubicBezTo>
                <a:cubicBezTo>
                  <a:pt x="2" y="683"/>
                  <a:pt x="0" y="673"/>
                  <a:pt x="0" y="662"/>
                </a:cubicBezTo>
                <a:close/>
              </a:path>
            </a:pathLst>
          </a:custGeom>
          <a:solidFill>
            <a:srgbClr val="ECF0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800064" y="1905120"/>
            <a:ext cx="1960473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Organize with labels: 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3141936" y="1960416"/>
            <a:ext cx="341440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  <a:latin typeface="RobotoMono"/>
                <a:ea typeface="RobotoMono"/>
              </a:rPr>
              <a:t>bug</a:t>
            </a:r>
            <a:endParaRPr lang="en-IN" sz="1600" dirty="0">
              <a:solidFill>
                <a:srgbClr val="0070C0"/>
              </a:solidFill>
              <a:latin typeface="Times New Roman"/>
            </a:endParaRPr>
          </a:p>
        </p:txBody>
      </p:sp>
      <p:sp>
        <p:nvSpPr>
          <p:cNvPr id="295" name="Freeform 294"/>
          <p:cNvSpPr/>
          <p:nvPr/>
        </p:nvSpPr>
        <p:spPr>
          <a:xfrm>
            <a:off x="3760128" y="1897344"/>
            <a:ext cx="972000" cy="320112"/>
          </a:xfrm>
          <a:custGeom>
            <a:avLst/>
            <a:gdLst/>
            <a:ahLst/>
            <a:cxnLst/>
            <a:rect l="0" t="0" r="r" b="b"/>
            <a:pathLst>
              <a:path w="2250" h="741">
                <a:moveTo>
                  <a:pt x="0" y="662"/>
                </a:moveTo>
                <a:lnTo>
                  <a:pt x="0" y="79"/>
                </a:lnTo>
                <a:cubicBezTo>
                  <a:pt x="0" y="68"/>
                  <a:pt x="2" y="58"/>
                  <a:pt x="6" y="49"/>
                </a:cubicBezTo>
                <a:cubicBezTo>
                  <a:pt x="10" y="39"/>
                  <a:pt x="16" y="30"/>
                  <a:pt x="24" y="23"/>
                </a:cubicBezTo>
                <a:cubicBezTo>
                  <a:pt x="31" y="15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lnTo>
                  <a:pt x="2171" y="0"/>
                </a:lnTo>
                <a:cubicBezTo>
                  <a:pt x="2181" y="0"/>
                  <a:pt x="2192" y="2"/>
                  <a:pt x="2201" y="6"/>
                </a:cubicBezTo>
                <a:cubicBezTo>
                  <a:pt x="2211" y="10"/>
                  <a:pt x="2220" y="15"/>
                  <a:pt x="2227" y="23"/>
                </a:cubicBezTo>
                <a:cubicBezTo>
                  <a:pt x="2234" y="30"/>
                  <a:pt x="2240" y="39"/>
                  <a:pt x="2244" y="49"/>
                </a:cubicBezTo>
                <a:cubicBezTo>
                  <a:pt x="2248" y="58"/>
                  <a:pt x="2250" y="68"/>
                  <a:pt x="2250" y="79"/>
                </a:cubicBezTo>
                <a:lnTo>
                  <a:pt x="2250" y="662"/>
                </a:lnTo>
                <a:cubicBezTo>
                  <a:pt x="2250" y="673"/>
                  <a:pt x="2248" y="683"/>
                  <a:pt x="2244" y="692"/>
                </a:cubicBezTo>
                <a:cubicBezTo>
                  <a:pt x="2240" y="702"/>
                  <a:pt x="2234" y="711"/>
                  <a:pt x="2227" y="718"/>
                </a:cubicBezTo>
                <a:cubicBezTo>
                  <a:pt x="2220" y="726"/>
                  <a:pt x="2211" y="731"/>
                  <a:pt x="2201" y="735"/>
                </a:cubicBezTo>
                <a:cubicBezTo>
                  <a:pt x="2192" y="739"/>
                  <a:pt x="2181" y="741"/>
                  <a:pt x="2171" y="741"/>
                </a:cubicBezTo>
                <a:lnTo>
                  <a:pt x="80" y="741"/>
                </a:lnTo>
                <a:cubicBezTo>
                  <a:pt x="69" y="741"/>
                  <a:pt x="59" y="739"/>
                  <a:pt x="49" y="735"/>
                </a:cubicBezTo>
                <a:cubicBezTo>
                  <a:pt x="40" y="731"/>
                  <a:pt x="31" y="726"/>
                  <a:pt x="24" y="718"/>
                </a:cubicBezTo>
                <a:cubicBezTo>
                  <a:pt x="16" y="711"/>
                  <a:pt x="10" y="702"/>
                  <a:pt x="6" y="692"/>
                </a:cubicBezTo>
                <a:cubicBezTo>
                  <a:pt x="2" y="683"/>
                  <a:pt x="0" y="673"/>
                  <a:pt x="0" y="662"/>
                </a:cubicBezTo>
                <a:close/>
              </a:path>
            </a:pathLst>
          </a:custGeom>
          <a:solidFill>
            <a:srgbClr val="ECF0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70C0"/>
              </a:solidFill>
              <a:latin typeface="Times New Roman"/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3598128" y="1905120"/>
            <a:ext cx="115416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  <a:latin typeface="SegoeUI"/>
                <a:ea typeface="SegoeUI"/>
              </a:rPr>
              <a:t>, </a:t>
            </a:r>
            <a:endParaRPr lang="en-IN" sz="1600" dirty="0">
              <a:solidFill>
                <a:srgbClr val="0070C0"/>
              </a:solidFill>
              <a:latin typeface="Times New Roman"/>
            </a:endParaRPr>
          </a:p>
        </p:txBody>
      </p:sp>
      <p:sp>
        <p:nvSpPr>
          <p:cNvPr id="297" name="TextBox 296"/>
          <p:cNvSpPr txBox="1"/>
          <p:nvPr/>
        </p:nvSpPr>
        <p:spPr>
          <a:xfrm>
            <a:off x="3825360" y="1960416"/>
            <a:ext cx="639599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  <a:latin typeface="RobotoMono"/>
                <a:ea typeface="RobotoMono"/>
              </a:rPr>
              <a:t>feature</a:t>
            </a:r>
            <a:endParaRPr lang="en-IN" sz="1600" dirty="0">
              <a:solidFill>
                <a:srgbClr val="0070C0"/>
              </a:solidFill>
              <a:latin typeface="Times New Roman"/>
            </a:endParaRPr>
          </a:p>
        </p:txBody>
      </p:sp>
      <p:sp>
        <p:nvSpPr>
          <p:cNvPr id="298" name="Freeform 297"/>
          <p:cNvSpPr/>
          <p:nvPr/>
        </p:nvSpPr>
        <p:spPr>
          <a:xfrm>
            <a:off x="4914864" y="1897344"/>
            <a:ext cx="1691712" cy="320112"/>
          </a:xfrm>
          <a:custGeom>
            <a:avLst/>
            <a:gdLst/>
            <a:ahLst/>
            <a:cxnLst/>
            <a:rect l="0" t="0" r="r" b="b"/>
            <a:pathLst>
              <a:path w="3916" h="741">
                <a:moveTo>
                  <a:pt x="0" y="662"/>
                </a:moveTo>
                <a:lnTo>
                  <a:pt x="0" y="79"/>
                </a:lnTo>
                <a:cubicBezTo>
                  <a:pt x="0" y="68"/>
                  <a:pt x="2" y="58"/>
                  <a:pt x="6" y="49"/>
                </a:cubicBezTo>
                <a:cubicBezTo>
                  <a:pt x="10" y="39"/>
                  <a:pt x="15" y="30"/>
                  <a:pt x="23" y="23"/>
                </a:cubicBezTo>
                <a:cubicBezTo>
                  <a:pt x="30" y="15"/>
                  <a:pt x="39" y="10"/>
                  <a:pt x="49" y="6"/>
                </a:cubicBezTo>
                <a:cubicBezTo>
                  <a:pt x="58" y="2"/>
                  <a:pt x="68" y="0"/>
                  <a:pt x="79" y="0"/>
                </a:cubicBezTo>
                <a:lnTo>
                  <a:pt x="3837" y="0"/>
                </a:lnTo>
                <a:cubicBezTo>
                  <a:pt x="3848" y="0"/>
                  <a:pt x="3858" y="2"/>
                  <a:pt x="3867" y="6"/>
                </a:cubicBezTo>
                <a:cubicBezTo>
                  <a:pt x="3877" y="10"/>
                  <a:pt x="3886" y="15"/>
                  <a:pt x="3893" y="23"/>
                </a:cubicBezTo>
                <a:cubicBezTo>
                  <a:pt x="3901" y="30"/>
                  <a:pt x="3906" y="39"/>
                  <a:pt x="3910" y="49"/>
                </a:cubicBezTo>
                <a:cubicBezTo>
                  <a:pt x="3914" y="58"/>
                  <a:pt x="3916" y="68"/>
                  <a:pt x="3916" y="79"/>
                </a:cubicBezTo>
                <a:lnTo>
                  <a:pt x="3916" y="662"/>
                </a:lnTo>
                <a:cubicBezTo>
                  <a:pt x="3916" y="673"/>
                  <a:pt x="3914" y="683"/>
                  <a:pt x="3910" y="692"/>
                </a:cubicBezTo>
                <a:cubicBezTo>
                  <a:pt x="3906" y="702"/>
                  <a:pt x="3901" y="711"/>
                  <a:pt x="3893" y="718"/>
                </a:cubicBezTo>
                <a:cubicBezTo>
                  <a:pt x="3886" y="726"/>
                  <a:pt x="3877" y="731"/>
                  <a:pt x="3867" y="735"/>
                </a:cubicBezTo>
                <a:cubicBezTo>
                  <a:pt x="3858" y="739"/>
                  <a:pt x="3848" y="741"/>
                  <a:pt x="3837" y="741"/>
                </a:cubicBezTo>
                <a:lnTo>
                  <a:pt x="79" y="741"/>
                </a:lnTo>
                <a:cubicBezTo>
                  <a:pt x="68" y="741"/>
                  <a:pt x="58" y="739"/>
                  <a:pt x="49" y="735"/>
                </a:cubicBezTo>
                <a:cubicBezTo>
                  <a:pt x="39" y="731"/>
                  <a:pt x="30" y="726"/>
                  <a:pt x="23" y="718"/>
                </a:cubicBezTo>
                <a:cubicBezTo>
                  <a:pt x="15" y="711"/>
                  <a:pt x="10" y="702"/>
                  <a:pt x="6" y="692"/>
                </a:cubicBezTo>
                <a:cubicBezTo>
                  <a:pt x="2" y="683"/>
                  <a:pt x="0" y="673"/>
                  <a:pt x="0" y="662"/>
                </a:cubicBezTo>
                <a:close/>
              </a:path>
            </a:pathLst>
          </a:custGeom>
          <a:solidFill>
            <a:srgbClr val="ECF0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70C0"/>
              </a:solidFill>
              <a:latin typeface="Times New Roman"/>
            </a:endParaRPr>
          </a:p>
        </p:txBody>
      </p:sp>
      <p:sp>
        <p:nvSpPr>
          <p:cNvPr id="299" name="TextBox 298"/>
          <p:cNvSpPr txBox="1"/>
          <p:nvPr/>
        </p:nvSpPr>
        <p:spPr>
          <a:xfrm>
            <a:off x="4758048" y="1905120"/>
            <a:ext cx="115416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, 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4985280" y="1960416"/>
            <a:ext cx="1344920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  <a:latin typeface="RobotoMono"/>
                <a:ea typeface="RobotoMono"/>
              </a:rPr>
              <a:t>documentation</a:t>
            </a:r>
            <a:endParaRPr lang="en-IN" sz="1600" dirty="0">
              <a:solidFill>
                <a:srgbClr val="0070C0"/>
              </a:solidFill>
              <a:latin typeface="Times New Roman"/>
            </a:endParaRPr>
          </a:p>
        </p:txBody>
      </p:sp>
      <p:sp>
        <p:nvSpPr>
          <p:cNvPr id="301" name="Freeform 300"/>
          <p:cNvSpPr/>
          <p:nvPr/>
        </p:nvSpPr>
        <p:spPr>
          <a:xfrm>
            <a:off x="582768" y="2994624"/>
            <a:ext cx="69120" cy="68688"/>
          </a:xfrm>
          <a:custGeom>
            <a:avLst/>
            <a:gdLst/>
            <a:ahLst/>
            <a:cxnLst/>
            <a:rect l="0" t="0" r="r" b="b"/>
            <a:pathLst>
              <a:path w="160" h="159">
                <a:moveTo>
                  <a:pt x="160" y="79"/>
                </a:moveTo>
                <a:cubicBezTo>
                  <a:pt x="160" y="89"/>
                  <a:pt x="158" y="101"/>
                  <a:pt x="154" y="110"/>
                </a:cubicBezTo>
                <a:cubicBezTo>
                  <a:pt x="149" y="120"/>
                  <a:pt x="143" y="129"/>
                  <a:pt x="135" y="136"/>
                </a:cubicBezTo>
                <a:cubicBezTo>
                  <a:pt x="128" y="144"/>
                  <a:pt x="119" y="149"/>
                  <a:pt x="110" y="153"/>
                </a:cubicBezTo>
                <a:cubicBezTo>
                  <a:pt x="100" y="157"/>
                  <a:pt x="90" y="159"/>
                  <a:pt x="79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39" y="149"/>
                  <a:pt x="31" y="144"/>
                  <a:pt x="23" y="136"/>
                </a:cubicBezTo>
                <a:cubicBezTo>
                  <a:pt x="16" y="129"/>
                  <a:pt x="10" y="120"/>
                  <a:pt x="6" y="110"/>
                </a:cubicBezTo>
                <a:cubicBezTo>
                  <a:pt x="2" y="101"/>
                  <a:pt x="0" y="89"/>
                  <a:pt x="0" y="79"/>
                </a:cubicBezTo>
                <a:cubicBezTo>
                  <a:pt x="0" y="68"/>
                  <a:pt x="2" y="58"/>
                  <a:pt x="6" y="49"/>
                </a:cubicBezTo>
                <a:cubicBezTo>
                  <a:pt x="10" y="39"/>
                  <a:pt x="16" y="30"/>
                  <a:pt x="23" y="23"/>
                </a:cubicBezTo>
                <a:cubicBezTo>
                  <a:pt x="31" y="15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8" y="15"/>
                  <a:pt x="135" y="23"/>
                </a:cubicBezTo>
                <a:cubicBezTo>
                  <a:pt x="143" y="30"/>
                  <a:pt x="149" y="39"/>
                  <a:pt x="154" y="49"/>
                </a:cubicBezTo>
                <a:cubicBezTo>
                  <a:pt x="158" y="58"/>
                  <a:pt x="160" y="68"/>
                  <a:pt x="160" y="79"/>
                </a:cubicBez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02" name="TextBox 301"/>
          <p:cNvSpPr txBox="1"/>
          <p:nvPr/>
        </p:nvSpPr>
        <p:spPr>
          <a:xfrm>
            <a:off x="343008" y="2396304"/>
            <a:ext cx="3565848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Project Boards - Team Coordination: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3" name="Freeform 302"/>
          <p:cNvSpPr/>
          <p:nvPr/>
        </p:nvSpPr>
        <p:spPr>
          <a:xfrm>
            <a:off x="582768" y="3337200"/>
            <a:ext cx="69120" cy="69120"/>
          </a:xfrm>
          <a:custGeom>
            <a:avLst/>
            <a:gdLst/>
            <a:ahLst/>
            <a:cxnLst/>
            <a:rect l="0" t="0" r="r" b="b"/>
            <a:pathLst>
              <a:path w="160" h="160">
                <a:moveTo>
                  <a:pt x="160" y="80"/>
                </a:moveTo>
                <a:cubicBezTo>
                  <a:pt x="160" y="90"/>
                  <a:pt x="158" y="101"/>
                  <a:pt x="154" y="111"/>
                </a:cubicBezTo>
                <a:cubicBezTo>
                  <a:pt x="149" y="121"/>
                  <a:pt x="143" y="129"/>
                  <a:pt x="135" y="137"/>
                </a:cubicBezTo>
                <a:cubicBezTo>
                  <a:pt x="128" y="144"/>
                  <a:pt x="119" y="150"/>
                  <a:pt x="110" y="154"/>
                </a:cubicBezTo>
                <a:cubicBezTo>
                  <a:pt x="100" y="158"/>
                  <a:pt x="90" y="160"/>
                  <a:pt x="79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39" y="150"/>
                  <a:pt x="31" y="144"/>
                  <a:pt x="23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1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40"/>
                  <a:pt x="16" y="31"/>
                  <a:pt x="23" y="24"/>
                </a:cubicBezTo>
                <a:cubicBezTo>
                  <a:pt x="31" y="16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8" y="16"/>
                  <a:pt x="135" y="24"/>
                </a:cubicBezTo>
                <a:cubicBezTo>
                  <a:pt x="143" y="31"/>
                  <a:pt x="149" y="40"/>
                  <a:pt x="154" y="49"/>
                </a:cubicBezTo>
                <a:cubicBezTo>
                  <a:pt x="158" y="59"/>
                  <a:pt x="160" y="69"/>
                  <a:pt x="160" y="80"/>
                </a:cubicBez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04" name="TextBox 303"/>
          <p:cNvSpPr txBox="1"/>
          <p:nvPr/>
        </p:nvSpPr>
        <p:spPr>
          <a:xfrm>
            <a:off x="800064" y="2876688"/>
            <a:ext cx="5789214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 err="1">
                <a:solidFill>
                  <a:srgbClr val="455A64"/>
                </a:solidFill>
                <a:latin typeface="SegoeUI"/>
                <a:ea typeface="SegoeUI"/>
              </a:rPr>
              <a:t>Kanban</a:t>
            </a:r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 workflow: </a:t>
            </a:r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To Do → In Progress → In Review → Done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5" name="Freeform 304"/>
          <p:cNvSpPr/>
          <p:nvPr/>
        </p:nvSpPr>
        <p:spPr>
          <a:xfrm>
            <a:off x="582768" y="3668976"/>
            <a:ext cx="69120" cy="68688"/>
          </a:xfrm>
          <a:custGeom>
            <a:avLst/>
            <a:gdLst/>
            <a:ahLst/>
            <a:cxnLst/>
            <a:rect l="0" t="0" r="r" b="b"/>
            <a:pathLst>
              <a:path w="160" h="159">
                <a:moveTo>
                  <a:pt x="160" y="79"/>
                </a:moveTo>
                <a:cubicBezTo>
                  <a:pt x="160" y="90"/>
                  <a:pt x="158" y="100"/>
                  <a:pt x="154" y="109"/>
                </a:cubicBezTo>
                <a:cubicBezTo>
                  <a:pt x="149" y="120"/>
                  <a:pt x="143" y="129"/>
                  <a:pt x="135" y="136"/>
                </a:cubicBezTo>
                <a:cubicBezTo>
                  <a:pt x="128" y="144"/>
                  <a:pt x="119" y="149"/>
                  <a:pt x="110" y="153"/>
                </a:cubicBezTo>
                <a:cubicBezTo>
                  <a:pt x="100" y="157"/>
                  <a:pt x="90" y="159"/>
                  <a:pt x="79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39" y="149"/>
                  <a:pt x="31" y="144"/>
                  <a:pt x="23" y="136"/>
                </a:cubicBezTo>
                <a:cubicBezTo>
                  <a:pt x="16" y="129"/>
                  <a:pt x="10" y="120"/>
                  <a:pt x="6" y="109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8"/>
                  <a:pt x="2" y="58"/>
                  <a:pt x="6" y="49"/>
                </a:cubicBezTo>
                <a:cubicBezTo>
                  <a:pt x="10" y="39"/>
                  <a:pt x="16" y="30"/>
                  <a:pt x="23" y="23"/>
                </a:cubicBezTo>
                <a:cubicBezTo>
                  <a:pt x="31" y="15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8" y="15"/>
                  <a:pt x="135" y="23"/>
                </a:cubicBezTo>
                <a:cubicBezTo>
                  <a:pt x="143" y="30"/>
                  <a:pt x="149" y="39"/>
                  <a:pt x="154" y="49"/>
                </a:cubicBezTo>
                <a:cubicBezTo>
                  <a:pt x="158" y="58"/>
                  <a:pt x="160" y="68"/>
                  <a:pt x="160" y="79"/>
                </a:cubicBez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800064" y="3219264"/>
            <a:ext cx="4161396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Automated: Linked issues move automatically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7" name="TextBox 306"/>
          <p:cNvSpPr txBox="1"/>
          <p:nvPr/>
        </p:nvSpPr>
        <p:spPr>
          <a:xfrm>
            <a:off x="800064" y="3551040"/>
            <a:ext cx="3365793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Visibility: </a:t>
            </a:r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Entire team sees progress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343008" y="4030992"/>
            <a:ext cx="3502562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Example - Calculator Project Board: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9" name="TextBox 308"/>
          <p:cNvSpPr txBox="1"/>
          <p:nvPr/>
        </p:nvSpPr>
        <p:spPr>
          <a:xfrm>
            <a:off x="1084752" y="4567968"/>
            <a:ext cx="565026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FFF8E1"/>
                </a:solidFill>
                <a:latin typeface="SegoeUI"/>
                <a:ea typeface="SegoeUI"/>
              </a:rPr>
              <a:t>To Do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2776464" y="4567968"/>
            <a:ext cx="1128514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FFF8E1"/>
                </a:solidFill>
                <a:latin typeface="SegoeUI"/>
                <a:ea typeface="SegoeUI"/>
              </a:rPr>
              <a:t>In Progress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4734288" y="4567968"/>
            <a:ext cx="947375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FFF8E1"/>
                </a:solidFill>
                <a:latin typeface="SegoeUI"/>
                <a:ea typeface="SegoeUI"/>
              </a:rPr>
              <a:t>In Review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2" name="TextBox 311"/>
          <p:cNvSpPr txBox="1"/>
          <p:nvPr/>
        </p:nvSpPr>
        <p:spPr>
          <a:xfrm>
            <a:off x="6789744" y="4567968"/>
            <a:ext cx="511358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FFF8E1"/>
                </a:solidFill>
                <a:latin typeface="SegoeUI"/>
                <a:ea typeface="SegoeUI"/>
              </a:rPr>
              <a:t>Done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436320" y="4933872"/>
            <a:ext cx="1697581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Add Service Setup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2539728" y="4933872"/>
            <a:ext cx="1502014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Add Division MS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5" name="TextBox 314"/>
          <p:cNvSpPr txBox="1"/>
          <p:nvPr/>
        </p:nvSpPr>
        <p:spPr>
          <a:xfrm>
            <a:off x="4421088" y="4933872"/>
            <a:ext cx="1479572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Addition PR #12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6279552" y="4933872"/>
            <a:ext cx="1402628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Subtraction MS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7" name="TextBox 316"/>
          <p:cNvSpPr txBox="1"/>
          <p:nvPr/>
        </p:nvSpPr>
        <p:spPr>
          <a:xfrm>
            <a:off x="436320" y="5311008"/>
            <a:ext cx="1604606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Add Multiplication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436320" y="5676912"/>
            <a:ext cx="1378583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Documentation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13363920" y="6555600"/>
            <a:ext cx="65" cy="20005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endParaRPr lang="en-IN" sz="1300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44060" y="422460"/>
            <a:ext cx="12576515" cy="82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Microservices Architecture: Scalability and Resilience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858022" y="1276708"/>
            <a:ext cx="3721418" cy="3281482"/>
          </a:xfrm>
          <a:prstGeom prst="roundRect">
            <a:avLst>
              <a:gd name="adj" fmla="val 272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78287" y="1496974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Modularity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078287" y="1956793"/>
            <a:ext cx="3280886" cy="2040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Microservices break down complex applications into smaller, independent services, making them easier to develop, maintain, and scale, reducing the overall complexity of the system.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792086" y="1303228"/>
            <a:ext cx="3721418" cy="3281482"/>
          </a:xfrm>
          <a:prstGeom prst="roundRect">
            <a:avLst>
              <a:gd name="adj" fmla="val 272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012351" y="1523494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Scalability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1012351" y="1983313"/>
            <a:ext cx="3280886" cy="238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Individual microservices can be scaled independently, allowing teams to allocate resources efficiently, ensuring that only the necessary components are scaled to meet demand, maximizing resource utilization.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858022" y="4770835"/>
            <a:ext cx="7655481" cy="1920835"/>
          </a:xfrm>
          <a:prstGeom prst="roundRect">
            <a:avLst>
              <a:gd name="adj" fmla="val 465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78287" y="4991101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Resilience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078287" y="5450920"/>
            <a:ext cx="7214949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Failures in one microservice are contained, preventing cascading failures across the entire application, ensuring continuous availability and minimizing service disruptions.</a:t>
            </a:r>
            <a:endParaRPr lang="en-US" sz="16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CE71DD-9D27-4F02-E1F9-9A2B099C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7511"/>
            <a:ext cx="6595531" cy="5414962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0D7E2A2-6F1B-3BBC-1F85-E05660810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985" y="1980632"/>
            <a:ext cx="6631516" cy="541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18FBF2D3-80AF-364C-8C39-2609CF2A1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6" y="1247775"/>
            <a:ext cx="6808176" cy="63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Freeform 319"/>
          <p:cNvSpPr/>
          <p:nvPr/>
        </p:nvSpPr>
        <p:spPr>
          <a:xfrm>
            <a:off x="0" y="0"/>
            <a:ext cx="14630544" cy="82296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321" name="Freeform 320"/>
          <p:cNvSpPr/>
          <p:nvPr/>
        </p:nvSpPr>
        <p:spPr>
          <a:xfrm>
            <a:off x="0" y="0"/>
            <a:ext cx="14630544" cy="82296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322" name="Freeform 321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r" b="b"/>
            <a:pathLst>
              <a:path w="31830" h="16378">
                <a:moveTo>
                  <a:pt x="0" y="0"/>
                </a:moveTo>
                <a:lnTo>
                  <a:pt x="31830" y="0"/>
                </a:lnTo>
                <a:lnTo>
                  <a:pt x="31830" y="16378"/>
                </a:lnTo>
                <a:lnTo>
                  <a:pt x="0" y="16378"/>
                </a:lnTo>
                <a:lnTo>
                  <a:pt x="0" y="0"/>
                </a:lnTo>
                <a:close/>
              </a:path>
            </a:pathLst>
          </a:custGeom>
          <a:solidFill>
            <a:srgbClr val="ECF0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323" name="Freeform 322"/>
          <p:cNvSpPr/>
          <p:nvPr/>
        </p:nvSpPr>
        <p:spPr>
          <a:xfrm>
            <a:off x="678672" y="1550880"/>
            <a:ext cx="1623456" cy="366336"/>
          </a:xfrm>
          <a:custGeom>
            <a:avLst/>
            <a:gdLst/>
            <a:ahLst/>
            <a:cxnLst/>
            <a:rect l="0" t="0" r="r" b="b"/>
            <a:pathLst>
              <a:path w="3758" h="848">
                <a:moveTo>
                  <a:pt x="0" y="0"/>
                </a:moveTo>
                <a:lnTo>
                  <a:pt x="3758" y="0"/>
                </a:lnTo>
                <a:lnTo>
                  <a:pt x="3758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24" name="Freeform 323"/>
          <p:cNvSpPr/>
          <p:nvPr/>
        </p:nvSpPr>
        <p:spPr>
          <a:xfrm>
            <a:off x="2301696" y="1550880"/>
            <a:ext cx="3646512" cy="366336"/>
          </a:xfrm>
          <a:custGeom>
            <a:avLst/>
            <a:gdLst/>
            <a:ahLst/>
            <a:cxnLst/>
            <a:rect l="0" t="0" r="r" b="b"/>
            <a:pathLst>
              <a:path w="8441" h="848">
                <a:moveTo>
                  <a:pt x="0" y="0"/>
                </a:moveTo>
                <a:lnTo>
                  <a:pt x="8441" y="0"/>
                </a:lnTo>
                <a:lnTo>
                  <a:pt x="8441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25" name="Freeform 324"/>
          <p:cNvSpPr/>
          <p:nvPr/>
        </p:nvSpPr>
        <p:spPr>
          <a:xfrm>
            <a:off x="5947776" y="1550880"/>
            <a:ext cx="5486832" cy="366336"/>
          </a:xfrm>
          <a:custGeom>
            <a:avLst/>
            <a:gdLst/>
            <a:ahLst/>
            <a:cxnLst/>
            <a:rect l="0" t="0" r="r" b="b"/>
            <a:pathLst>
              <a:path w="12701" h="848">
                <a:moveTo>
                  <a:pt x="0" y="0"/>
                </a:moveTo>
                <a:lnTo>
                  <a:pt x="12701" y="0"/>
                </a:lnTo>
                <a:lnTo>
                  <a:pt x="12701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26" name="Freeform 325"/>
          <p:cNvSpPr/>
          <p:nvPr/>
        </p:nvSpPr>
        <p:spPr>
          <a:xfrm>
            <a:off x="678672" y="1916784"/>
            <a:ext cx="1623456" cy="366336"/>
          </a:xfrm>
          <a:custGeom>
            <a:avLst/>
            <a:gdLst/>
            <a:ahLst/>
            <a:cxnLst/>
            <a:rect l="0" t="0" r="r" b="b"/>
            <a:pathLst>
              <a:path w="3758" h="848">
                <a:moveTo>
                  <a:pt x="0" y="0"/>
                </a:moveTo>
                <a:lnTo>
                  <a:pt x="3758" y="0"/>
                </a:lnTo>
                <a:lnTo>
                  <a:pt x="3758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27" name="Freeform 326"/>
          <p:cNvSpPr/>
          <p:nvPr/>
        </p:nvSpPr>
        <p:spPr>
          <a:xfrm>
            <a:off x="2301696" y="1916784"/>
            <a:ext cx="3646512" cy="366336"/>
          </a:xfrm>
          <a:custGeom>
            <a:avLst/>
            <a:gdLst/>
            <a:ahLst/>
            <a:cxnLst/>
            <a:rect l="0" t="0" r="r" b="b"/>
            <a:pathLst>
              <a:path w="8441" h="848">
                <a:moveTo>
                  <a:pt x="0" y="0"/>
                </a:moveTo>
                <a:lnTo>
                  <a:pt x="8441" y="0"/>
                </a:lnTo>
                <a:lnTo>
                  <a:pt x="8441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28" name="Freeform 327"/>
          <p:cNvSpPr/>
          <p:nvPr/>
        </p:nvSpPr>
        <p:spPr>
          <a:xfrm>
            <a:off x="5947776" y="1916784"/>
            <a:ext cx="5486832" cy="366336"/>
          </a:xfrm>
          <a:custGeom>
            <a:avLst/>
            <a:gdLst/>
            <a:ahLst/>
            <a:cxnLst/>
            <a:rect l="0" t="0" r="r" b="b"/>
            <a:pathLst>
              <a:path w="12701" h="848">
                <a:moveTo>
                  <a:pt x="0" y="0"/>
                </a:moveTo>
                <a:lnTo>
                  <a:pt x="12701" y="0"/>
                </a:lnTo>
                <a:lnTo>
                  <a:pt x="12701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29" name="Freeform 328"/>
          <p:cNvSpPr/>
          <p:nvPr/>
        </p:nvSpPr>
        <p:spPr>
          <a:xfrm>
            <a:off x="678672" y="2659824"/>
            <a:ext cx="1623456" cy="365904"/>
          </a:xfrm>
          <a:custGeom>
            <a:avLst/>
            <a:gdLst/>
            <a:ahLst/>
            <a:cxnLst/>
            <a:rect l="0" t="0" r="r" b="b"/>
            <a:pathLst>
              <a:path w="3758" h="847">
                <a:moveTo>
                  <a:pt x="0" y="0"/>
                </a:moveTo>
                <a:lnTo>
                  <a:pt x="3758" y="0"/>
                </a:lnTo>
                <a:lnTo>
                  <a:pt x="3758" y="847"/>
                </a:lnTo>
                <a:lnTo>
                  <a:pt x="0" y="847"/>
                </a:lnTo>
                <a:lnTo>
                  <a:pt x="0" y="0"/>
                </a:lnTo>
                <a:close/>
              </a:path>
            </a:pathLst>
          </a:custGeom>
          <a:solidFill>
            <a:srgbClr val="455A64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30" name="Freeform 329"/>
          <p:cNvSpPr/>
          <p:nvPr/>
        </p:nvSpPr>
        <p:spPr>
          <a:xfrm>
            <a:off x="2301696" y="2659824"/>
            <a:ext cx="3646512" cy="365904"/>
          </a:xfrm>
          <a:custGeom>
            <a:avLst/>
            <a:gdLst/>
            <a:ahLst/>
            <a:cxnLst/>
            <a:rect l="0" t="0" r="r" b="b"/>
            <a:pathLst>
              <a:path w="8441" h="847">
                <a:moveTo>
                  <a:pt x="0" y="0"/>
                </a:moveTo>
                <a:lnTo>
                  <a:pt x="8441" y="0"/>
                </a:lnTo>
                <a:lnTo>
                  <a:pt x="8441" y="847"/>
                </a:lnTo>
                <a:lnTo>
                  <a:pt x="0" y="847"/>
                </a:lnTo>
                <a:lnTo>
                  <a:pt x="0" y="0"/>
                </a:lnTo>
                <a:close/>
              </a:path>
            </a:pathLst>
          </a:custGeom>
          <a:solidFill>
            <a:srgbClr val="455A64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31" name="Freeform 330"/>
          <p:cNvSpPr/>
          <p:nvPr/>
        </p:nvSpPr>
        <p:spPr>
          <a:xfrm>
            <a:off x="5947776" y="2659824"/>
            <a:ext cx="5486832" cy="365904"/>
          </a:xfrm>
          <a:custGeom>
            <a:avLst/>
            <a:gdLst/>
            <a:ahLst/>
            <a:cxnLst/>
            <a:rect l="0" t="0" r="r" b="b"/>
            <a:pathLst>
              <a:path w="12701" h="847">
                <a:moveTo>
                  <a:pt x="0" y="0"/>
                </a:moveTo>
                <a:lnTo>
                  <a:pt x="12701" y="0"/>
                </a:lnTo>
                <a:lnTo>
                  <a:pt x="12701" y="847"/>
                </a:lnTo>
                <a:lnTo>
                  <a:pt x="0" y="847"/>
                </a:lnTo>
                <a:lnTo>
                  <a:pt x="0" y="0"/>
                </a:lnTo>
                <a:close/>
              </a:path>
            </a:pathLst>
          </a:custGeom>
          <a:solidFill>
            <a:srgbClr val="455A64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32" name="Freeform 331"/>
          <p:cNvSpPr/>
          <p:nvPr/>
        </p:nvSpPr>
        <p:spPr>
          <a:xfrm>
            <a:off x="678672" y="3391200"/>
            <a:ext cx="1623456" cy="377568"/>
          </a:xfrm>
          <a:custGeom>
            <a:avLst/>
            <a:gdLst/>
            <a:ahLst/>
            <a:cxnLst/>
            <a:rect l="0" t="0" r="r" b="b"/>
            <a:pathLst>
              <a:path w="3758" h="874">
                <a:moveTo>
                  <a:pt x="0" y="0"/>
                </a:moveTo>
                <a:lnTo>
                  <a:pt x="3758" y="0"/>
                </a:lnTo>
                <a:lnTo>
                  <a:pt x="3758" y="874"/>
                </a:lnTo>
                <a:lnTo>
                  <a:pt x="0" y="874"/>
                </a:lnTo>
                <a:lnTo>
                  <a:pt x="0" y="0"/>
                </a:lnTo>
                <a:close/>
              </a:path>
            </a:pathLst>
          </a:custGeom>
          <a:solidFill>
            <a:srgbClr val="455A64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33" name="Freeform 332"/>
          <p:cNvSpPr/>
          <p:nvPr/>
        </p:nvSpPr>
        <p:spPr>
          <a:xfrm>
            <a:off x="2301696" y="3391200"/>
            <a:ext cx="3646512" cy="377568"/>
          </a:xfrm>
          <a:custGeom>
            <a:avLst/>
            <a:gdLst/>
            <a:ahLst/>
            <a:cxnLst/>
            <a:rect l="0" t="0" r="r" b="b"/>
            <a:pathLst>
              <a:path w="8441" h="874">
                <a:moveTo>
                  <a:pt x="0" y="0"/>
                </a:moveTo>
                <a:lnTo>
                  <a:pt x="8441" y="0"/>
                </a:lnTo>
                <a:lnTo>
                  <a:pt x="8441" y="874"/>
                </a:lnTo>
                <a:lnTo>
                  <a:pt x="0" y="874"/>
                </a:lnTo>
                <a:lnTo>
                  <a:pt x="0" y="0"/>
                </a:lnTo>
                <a:close/>
              </a:path>
            </a:pathLst>
          </a:custGeom>
          <a:solidFill>
            <a:srgbClr val="455A64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34" name="Freeform 333"/>
          <p:cNvSpPr/>
          <p:nvPr/>
        </p:nvSpPr>
        <p:spPr>
          <a:xfrm>
            <a:off x="5947776" y="3391200"/>
            <a:ext cx="5486832" cy="377568"/>
          </a:xfrm>
          <a:custGeom>
            <a:avLst/>
            <a:gdLst/>
            <a:ahLst/>
            <a:cxnLst/>
            <a:rect l="0" t="0" r="r" b="b"/>
            <a:pathLst>
              <a:path w="12701" h="874">
                <a:moveTo>
                  <a:pt x="0" y="0"/>
                </a:moveTo>
                <a:lnTo>
                  <a:pt x="12701" y="0"/>
                </a:lnTo>
                <a:lnTo>
                  <a:pt x="12701" y="874"/>
                </a:lnTo>
                <a:lnTo>
                  <a:pt x="0" y="874"/>
                </a:lnTo>
                <a:lnTo>
                  <a:pt x="0" y="0"/>
                </a:lnTo>
                <a:close/>
              </a:path>
            </a:pathLst>
          </a:custGeom>
          <a:solidFill>
            <a:srgbClr val="455A64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35" name="Freeform 334"/>
          <p:cNvSpPr/>
          <p:nvPr/>
        </p:nvSpPr>
        <p:spPr>
          <a:xfrm>
            <a:off x="667008" y="1539648"/>
            <a:ext cx="12096" cy="388800"/>
          </a:xfrm>
          <a:custGeom>
            <a:avLst/>
            <a:gdLst/>
            <a:ahLst/>
            <a:cxnLst/>
            <a:rect l="0" t="0" r="r" b="b"/>
            <a:pathLst>
              <a:path w="28" h="900">
                <a:moveTo>
                  <a:pt x="0" y="0"/>
                </a:moveTo>
                <a:lnTo>
                  <a:pt x="28" y="0"/>
                </a:lnTo>
                <a:lnTo>
                  <a:pt x="28" y="900"/>
                </a:lnTo>
                <a:lnTo>
                  <a:pt x="0" y="900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36" name="Freeform 335"/>
          <p:cNvSpPr/>
          <p:nvPr/>
        </p:nvSpPr>
        <p:spPr>
          <a:xfrm>
            <a:off x="667008" y="1539648"/>
            <a:ext cx="1635120" cy="11664"/>
          </a:xfrm>
          <a:custGeom>
            <a:avLst/>
            <a:gdLst/>
            <a:ahLst/>
            <a:cxnLst/>
            <a:rect l="0" t="0" r="r" b="b"/>
            <a:pathLst>
              <a:path w="3785" h="27">
                <a:moveTo>
                  <a:pt x="0" y="0"/>
                </a:moveTo>
                <a:lnTo>
                  <a:pt x="3785" y="0"/>
                </a:lnTo>
                <a:lnTo>
                  <a:pt x="3785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37" name="Freeform 336"/>
          <p:cNvSpPr/>
          <p:nvPr/>
        </p:nvSpPr>
        <p:spPr>
          <a:xfrm>
            <a:off x="2290032" y="1539648"/>
            <a:ext cx="12096" cy="388800"/>
          </a:xfrm>
          <a:custGeom>
            <a:avLst/>
            <a:gdLst/>
            <a:ahLst/>
            <a:cxnLst/>
            <a:rect l="0" t="0" r="r" b="b"/>
            <a:pathLst>
              <a:path w="28" h="900">
                <a:moveTo>
                  <a:pt x="0" y="0"/>
                </a:moveTo>
                <a:lnTo>
                  <a:pt x="28" y="0"/>
                </a:lnTo>
                <a:lnTo>
                  <a:pt x="28" y="900"/>
                </a:lnTo>
                <a:lnTo>
                  <a:pt x="0" y="900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38" name="Freeform 337"/>
          <p:cNvSpPr/>
          <p:nvPr/>
        </p:nvSpPr>
        <p:spPr>
          <a:xfrm>
            <a:off x="2301696" y="1539648"/>
            <a:ext cx="3657744" cy="11664"/>
          </a:xfrm>
          <a:custGeom>
            <a:avLst/>
            <a:gdLst/>
            <a:ahLst/>
            <a:cxnLst/>
            <a:rect l="0" t="0" r="r" b="b"/>
            <a:pathLst>
              <a:path w="8467" h="27">
                <a:moveTo>
                  <a:pt x="0" y="0"/>
                </a:moveTo>
                <a:lnTo>
                  <a:pt x="8467" y="0"/>
                </a:lnTo>
                <a:lnTo>
                  <a:pt x="846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39" name="Freeform 338"/>
          <p:cNvSpPr/>
          <p:nvPr/>
        </p:nvSpPr>
        <p:spPr>
          <a:xfrm>
            <a:off x="5947776" y="1539648"/>
            <a:ext cx="11664" cy="388800"/>
          </a:xfrm>
          <a:custGeom>
            <a:avLst/>
            <a:gdLst/>
            <a:ahLst/>
            <a:cxnLst/>
            <a:rect l="0" t="0" r="r" b="b"/>
            <a:pathLst>
              <a:path w="27" h="900">
                <a:moveTo>
                  <a:pt x="0" y="0"/>
                </a:moveTo>
                <a:lnTo>
                  <a:pt x="27" y="0"/>
                </a:lnTo>
                <a:lnTo>
                  <a:pt x="27" y="900"/>
                </a:lnTo>
                <a:lnTo>
                  <a:pt x="0" y="900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40" name="Freeform 339"/>
          <p:cNvSpPr/>
          <p:nvPr/>
        </p:nvSpPr>
        <p:spPr>
          <a:xfrm>
            <a:off x="5959008" y="1539648"/>
            <a:ext cx="5486832" cy="11664"/>
          </a:xfrm>
          <a:custGeom>
            <a:avLst/>
            <a:gdLst/>
            <a:ahLst/>
            <a:cxnLst/>
            <a:rect l="0" t="0" r="r" b="b"/>
            <a:pathLst>
              <a:path w="12701" h="27">
                <a:moveTo>
                  <a:pt x="0" y="0"/>
                </a:moveTo>
                <a:lnTo>
                  <a:pt x="12701" y="0"/>
                </a:lnTo>
                <a:lnTo>
                  <a:pt x="1270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41" name="Freeform 340"/>
          <p:cNvSpPr/>
          <p:nvPr/>
        </p:nvSpPr>
        <p:spPr>
          <a:xfrm>
            <a:off x="11434176" y="1539648"/>
            <a:ext cx="11664" cy="388800"/>
          </a:xfrm>
          <a:custGeom>
            <a:avLst/>
            <a:gdLst/>
            <a:ahLst/>
            <a:cxnLst/>
            <a:rect l="0" t="0" r="r" b="b"/>
            <a:pathLst>
              <a:path w="27" h="900">
                <a:moveTo>
                  <a:pt x="0" y="0"/>
                </a:moveTo>
                <a:lnTo>
                  <a:pt x="27" y="0"/>
                </a:lnTo>
                <a:lnTo>
                  <a:pt x="27" y="900"/>
                </a:lnTo>
                <a:lnTo>
                  <a:pt x="0" y="900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42" name="Freeform 341"/>
          <p:cNvSpPr/>
          <p:nvPr/>
        </p:nvSpPr>
        <p:spPr>
          <a:xfrm>
            <a:off x="667008" y="1916784"/>
            <a:ext cx="1635120" cy="11664"/>
          </a:xfrm>
          <a:custGeom>
            <a:avLst/>
            <a:gdLst/>
            <a:ahLst/>
            <a:cxnLst/>
            <a:rect l="0" t="0" r="r" b="b"/>
            <a:pathLst>
              <a:path w="3785" h="27">
                <a:moveTo>
                  <a:pt x="0" y="0"/>
                </a:moveTo>
                <a:lnTo>
                  <a:pt x="3785" y="0"/>
                </a:lnTo>
                <a:lnTo>
                  <a:pt x="3785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43" name="Freeform 342"/>
          <p:cNvSpPr/>
          <p:nvPr/>
        </p:nvSpPr>
        <p:spPr>
          <a:xfrm>
            <a:off x="2301696" y="1916784"/>
            <a:ext cx="3657744" cy="11664"/>
          </a:xfrm>
          <a:custGeom>
            <a:avLst/>
            <a:gdLst/>
            <a:ahLst/>
            <a:cxnLst/>
            <a:rect l="0" t="0" r="r" b="b"/>
            <a:pathLst>
              <a:path w="8467" h="27">
                <a:moveTo>
                  <a:pt x="0" y="0"/>
                </a:moveTo>
                <a:lnTo>
                  <a:pt x="8467" y="0"/>
                </a:lnTo>
                <a:lnTo>
                  <a:pt x="846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44" name="Freeform 343"/>
          <p:cNvSpPr/>
          <p:nvPr/>
        </p:nvSpPr>
        <p:spPr>
          <a:xfrm>
            <a:off x="5959008" y="1916784"/>
            <a:ext cx="5486832" cy="11664"/>
          </a:xfrm>
          <a:custGeom>
            <a:avLst/>
            <a:gdLst/>
            <a:ahLst/>
            <a:cxnLst/>
            <a:rect l="0" t="0" r="r" b="b"/>
            <a:pathLst>
              <a:path w="12701" h="27">
                <a:moveTo>
                  <a:pt x="0" y="0"/>
                </a:moveTo>
                <a:lnTo>
                  <a:pt x="12701" y="0"/>
                </a:lnTo>
                <a:lnTo>
                  <a:pt x="1270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45" name="Freeform 344"/>
          <p:cNvSpPr/>
          <p:nvPr/>
        </p:nvSpPr>
        <p:spPr>
          <a:xfrm>
            <a:off x="667008" y="1928016"/>
            <a:ext cx="12096" cy="366336"/>
          </a:xfrm>
          <a:custGeom>
            <a:avLst/>
            <a:gdLst/>
            <a:ahLst/>
            <a:cxnLst/>
            <a:rect l="0" t="0" r="r" b="b"/>
            <a:pathLst>
              <a:path w="28" h="848">
                <a:moveTo>
                  <a:pt x="0" y="0"/>
                </a:moveTo>
                <a:lnTo>
                  <a:pt x="28" y="0"/>
                </a:lnTo>
                <a:lnTo>
                  <a:pt x="28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46" name="Freeform 345"/>
          <p:cNvSpPr/>
          <p:nvPr/>
        </p:nvSpPr>
        <p:spPr>
          <a:xfrm>
            <a:off x="2290032" y="1928016"/>
            <a:ext cx="12096" cy="366336"/>
          </a:xfrm>
          <a:custGeom>
            <a:avLst/>
            <a:gdLst/>
            <a:ahLst/>
            <a:cxnLst/>
            <a:rect l="0" t="0" r="r" b="b"/>
            <a:pathLst>
              <a:path w="28" h="848">
                <a:moveTo>
                  <a:pt x="0" y="0"/>
                </a:moveTo>
                <a:lnTo>
                  <a:pt x="28" y="0"/>
                </a:lnTo>
                <a:lnTo>
                  <a:pt x="28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47" name="Freeform 346"/>
          <p:cNvSpPr/>
          <p:nvPr/>
        </p:nvSpPr>
        <p:spPr>
          <a:xfrm>
            <a:off x="5947776" y="1928016"/>
            <a:ext cx="11664" cy="366336"/>
          </a:xfrm>
          <a:custGeom>
            <a:avLst/>
            <a:gdLst/>
            <a:ahLst/>
            <a:cxnLst/>
            <a:rect l="0" t="0" r="r" b="b"/>
            <a:pathLst>
              <a:path w="27" h="848">
                <a:moveTo>
                  <a:pt x="0" y="0"/>
                </a:moveTo>
                <a:lnTo>
                  <a:pt x="27" y="0"/>
                </a:lnTo>
                <a:lnTo>
                  <a:pt x="27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48" name="Freeform 347"/>
          <p:cNvSpPr/>
          <p:nvPr/>
        </p:nvSpPr>
        <p:spPr>
          <a:xfrm>
            <a:off x="11434176" y="1928016"/>
            <a:ext cx="11664" cy="366336"/>
          </a:xfrm>
          <a:custGeom>
            <a:avLst/>
            <a:gdLst/>
            <a:ahLst/>
            <a:cxnLst/>
            <a:rect l="0" t="0" r="r" b="b"/>
            <a:pathLst>
              <a:path w="27" h="848">
                <a:moveTo>
                  <a:pt x="0" y="0"/>
                </a:moveTo>
                <a:lnTo>
                  <a:pt x="27" y="0"/>
                </a:lnTo>
                <a:lnTo>
                  <a:pt x="27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49" name="Freeform 348"/>
          <p:cNvSpPr/>
          <p:nvPr/>
        </p:nvSpPr>
        <p:spPr>
          <a:xfrm>
            <a:off x="667008" y="2293920"/>
            <a:ext cx="12096" cy="366336"/>
          </a:xfrm>
          <a:custGeom>
            <a:avLst/>
            <a:gdLst/>
            <a:ahLst/>
            <a:cxnLst/>
            <a:rect l="0" t="0" r="r" b="b"/>
            <a:pathLst>
              <a:path w="28" h="848">
                <a:moveTo>
                  <a:pt x="0" y="0"/>
                </a:moveTo>
                <a:lnTo>
                  <a:pt x="28" y="0"/>
                </a:lnTo>
                <a:lnTo>
                  <a:pt x="28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50" name="Freeform 349"/>
          <p:cNvSpPr/>
          <p:nvPr/>
        </p:nvSpPr>
        <p:spPr>
          <a:xfrm>
            <a:off x="667008" y="2282688"/>
            <a:ext cx="1635120" cy="11664"/>
          </a:xfrm>
          <a:custGeom>
            <a:avLst/>
            <a:gdLst/>
            <a:ahLst/>
            <a:cxnLst/>
            <a:rect l="0" t="0" r="r" b="b"/>
            <a:pathLst>
              <a:path w="3785" h="27">
                <a:moveTo>
                  <a:pt x="0" y="0"/>
                </a:moveTo>
                <a:lnTo>
                  <a:pt x="3785" y="0"/>
                </a:lnTo>
                <a:lnTo>
                  <a:pt x="3785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51" name="Freeform 350"/>
          <p:cNvSpPr/>
          <p:nvPr/>
        </p:nvSpPr>
        <p:spPr>
          <a:xfrm>
            <a:off x="2290032" y="2293920"/>
            <a:ext cx="12096" cy="366336"/>
          </a:xfrm>
          <a:custGeom>
            <a:avLst/>
            <a:gdLst/>
            <a:ahLst/>
            <a:cxnLst/>
            <a:rect l="0" t="0" r="r" b="b"/>
            <a:pathLst>
              <a:path w="28" h="848">
                <a:moveTo>
                  <a:pt x="0" y="0"/>
                </a:moveTo>
                <a:lnTo>
                  <a:pt x="28" y="0"/>
                </a:lnTo>
                <a:lnTo>
                  <a:pt x="28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52" name="Freeform 351"/>
          <p:cNvSpPr/>
          <p:nvPr/>
        </p:nvSpPr>
        <p:spPr>
          <a:xfrm>
            <a:off x="2301696" y="2282688"/>
            <a:ext cx="3657744" cy="11664"/>
          </a:xfrm>
          <a:custGeom>
            <a:avLst/>
            <a:gdLst/>
            <a:ahLst/>
            <a:cxnLst/>
            <a:rect l="0" t="0" r="r" b="b"/>
            <a:pathLst>
              <a:path w="8467" h="27">
                <a:moveTo>
                  <a:pt x="0" y="0"/>
                </a:moveTo>
                <a:lnTo>
                  <a:pt x="8467" y="0"/>
                </a:lnTo>
                <a:lnTo>
                  <a:pt x="846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53" name="Freeform 352"/>
          <p:cNvSpPr/>
          <p:nvPr/>
        </p:nvSpPr>
        <p:spPr>
          <a:xfrm>
            <a:off x="5947776" y="2293920"/>
            <a:ext cx="11664" cy="366336"/>
          </a:xfrm>
          <a:custGeom>
            <a:avLst/>
            <a:gdLst/>
            <a:ahLst/>
            <a:cxnLst/>
            <a:rect l="0" t="0" r="r" b="b"/>
            <a:pathLst>
              <a:path w="27" h="848">
                <a:moveTo>
                  <a:pt x="0" y="0"/>
                </a:moveTo>
                <a:lnTo>
                  <a:pt x="27" y="0"/>
                </a:lnTo>
                <a:lnTo>
                  <a:pt x="27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54" name="Freeform 353"/>
          <p:cNvSpPr/>
          <p:nvPr/>
        </p:nvSpPr>
        <p:spPr>
          <a:xfrm>
            <a:off x="5959008" y="2282688"/>
            <a:ext cx="5486832" cy="11664"/>
          </a:xfrm>
          <a:custGeom>
            <a:avLst/>
            <a:gdLst/>
            <a:ahLst/>
            <a:cxnLst/>
            <a:rect l="0" t="0" r="r" b="b"/>
            <a:pathLst>
              <a:path w="12701" h="27">
                <a:moveTo>
                  <a:pt x="0" y="0"/>
                </a:moveTo>
                <a:lnTo>
                  <a:pt x="12701" y="0"/>
                </a:lnTo>
                <a:lnTo>
                  <a:pt x="1270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55" name="Freeform 354"/>
          <p:cNvSpPr/>
          <p:nvPr/>
        </p:nvSpPr>
        <p:spPr>
          <a:xfrm>
            <a:off x="11434176" y="2293920"/>
            <a:ext cx="11664" cy="366336"/>
          </a:xfrm>
          <a:custGeom>
            <a:avLst/>
            <a:gdLst/>
            <a:ahLst/>
            <a:cxnLst/>
            <a:rect l="0" t="0" r="r" b="b"/>
            <a:pathLst>
              <a:path w="27" h="848">
                <a:moveTo>
                  <a:pt x="0" y="0"/>
                </a:moveTo>
                <a:lnTo>
                  <a:pt x="27" y="0"/>
                </a:lnTo>
                <a:lnTo>
                  <a:pt x="27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56" name="Freeform 355"/>
          <p:cNvSpPr/>
          <p:nvPr/>
        </p:nvSpPr>
        <p:spPr>
          <a:xfrm>
            <a:off x="667008" y="2659824"/>
            <a:ext cx="12096" cy="377568"/>
          </a:xfrm>
          <a:custGeom>
            <a:avLst/>
            <a:gdLst/>
            <a:ahLst/>
            <a:cxnLst/>
            <a:rect l="0" t="0" r="r" b="b"/>
            <a:pathLst>
              <a:path w="28" h="874">
                <a:moveTo>
                  <a:pt x="0" y="0"/>
                </a:moveTo>
                <a:lnTo>
                  <a:pt x="28" y="0"/>
                </a:lnTo>
                <a:lnTo>
                  <a:pt x="28" y="874"/>
                </a:lnTo>
                <a:lnTo>
                  <a:pt x="0" y="874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57" name="Freeform 356"/>
          <p:cNvSpPr/>
          <p:nvPr/>
        </p:nvSpPr>
        <p:spPr>
          <a:xfrm>
            <a:off x="667008" y="2648160"/>
            <a:ext cx="1635120" cy="12096"/>
          </a:xfrm>
          <a:custGeom>
            <a:avLst/>
            <a:gdLst/>
            <a:ahLst/>
            <a:cxnLst/>
            <a:rect l="0" t="0" r="r" b="b"/>
            <a:pathLst>
              <a:path w="3785" h="28">
                <a:moveTo>
                  <a:pt x="0" y="0"/>
                </a:moveTo>
                <a:lnTo>
                  <a:pt x="3785" y="0"/>
                </a:lnTo>
                <a:lnTo>
                  <a:pt x="3785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58" name="Freeform 357"/>
          <p:cNvSpPr/>
          <p:nvPr/>
        </p:nvSpPr>
        <p:spPr>
          <a:xfrm>
            <a:off x="2290032" y="2659824"/>
            <a:ext cx="12096" cy="377568"/>
          </a:xfrm>
          <a:custGeom>
            <a:avLst/>
            <a:gdLst/>
            <a:ahLst/>
            <a:cxnLst/>
            <a:rect l="0" t="0" r="r" b="b"/>
            <a:pathLst>
              <a:path w="28" h="874">
                <a:moveTo>
                  <a:pt x="0" y="0"/>
                </a:moveTo>
                <a:lnTo>
                  <a:pt x="28" y="0"/>
                </a:lnTo>
                <a:lnTo>
                  <a:pt x="28" y="874"/>
                </a:lnTo>
                <a:lnTo>
                  <a:pt x="0" y="874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59" name="Freeform 358"/>
          <p:cNvSpPr/>
          <p:nvPr/>
        </p:nvSpPr>
        <p:spPr>
          <a:xfrm>
            <a:off x="2301696" y="2648160"/>
            <a:ext cx="3657744" cy="12096"/>
          </a:xfrm>
          <a:custGeom>
            <a:avLst/>
            <a:gdLst/>
            <a:ahLst/>
            <a:cxnLst/>
            <a:rect l="0" t="0" r="r" b="b"/>
            <a:pathLst>
              <a:path w="8467" h="28">
                <a:moveTo>
                  <a:pt x="0" y="0"/>
                </a:moveTo>
                <a:lnTo>
                  <a:pt x="8467" y="0"/>
                </a:lnTo>
                <a:lnTo>
                  <a:pt x="8467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60" name="Freeform 359"/>
          <p:cNvSpPr/>
          <p:nvPr/>
        </p:nvSpPr>
        <p:spPr>
          <a:xfrm>
            <a:off x="5947776" y="2659824"/>
            <a:ext cx="11664" cy="377568"/>
          </a:xfrm>
          <a:custGeom>
            <a:avLst/>
            <a:gdLst/>
            <a:ahLst/>
            <a:cxnLst/>
            <a:rect l="0" t="0" r="r" b="b"/>
            <a:pathLst>
              <a:path w="27" h="874">
                <a:moveTo>
                  <a:pt x="0" y="0"/>
                </a:moveTo>
                <a:lnTo>
                  <a:pt x="27" y="0"/>
                </a:lnTo>
                <a:lnTo>
                  <a:pt x="27" y="874"/>
                </a:lnTo>
                <a:lnTo>
                  <a:pt x="0" y="874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61" name="Freeform 360"/>
          <p:cNvSpPr/>
          <p:nvPr/>
        </p:nvSpPr>
        <p:spPr>
          <a:xfrm>
            <a:off x="5959008" y="2648160"/>
            <a:ext cx="5486832" cy="12096"/>
          </a:xfrm>
          <a:custGeom>
            <a:avLst/>
            <a:gdLst/>
            <a:ahLst/>
            <a:cxnLst/>
            <a:rect l="0" t="0" r="r" b="b"/>
            <a:pathLst>
              <a:path w="12701" h="28">
                <a:moveTo>
                  <a:pt x="0" y="0"/>
                </a:moveTo>
                <a:lnTo>
                  <a:pt x="12701" y="0"/>
                </a:lnTo>
                <a:lnTo>
                  <a:pt x="12701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62" name="Freeform 361"/>
          <p:cNvSpPr/>
          <p:nvPr/>
        </p:nvSpPr>
        <p:spPr>
          <a:xfrm>
            <a:off x="11434176" y="2659824"/>
            <a:ext cx="11664" cy="377568"/>
          </a:xfrm>
          <a:custGeom>
            <a:avLst/>
            <a:gdLst/>
            <a:ahLst/>
            <a:cxnLst/>
            <a:rect l="0" t="0" r="r" b="b"/>
            <a:pathLst>
              <a:path w="27" h="874">
                <a:moveTo>
                  <a:pt x="0" y="0"/>
                </a:moveTo>
                <a:lnTo>
                  <a:pt x="27" y="0"/>
                </a:lnTo>
                <a:lnTo>
                  <a:pt x="27" y="874"/>
                </a:lnTo>
                <a:lnTo>
                  <a:pt x="0" y="874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63" name="Freeform 362"/>
          <p:cNvSpPr/>
          <p:nvPr/>
        </p:nvSpPr>
        <p:spPr>
          <a:xfrm>
            <a:off x="667008" y="3036960"/>
            <a:ext cx="12096" cy="365904"/>
          </a:xfrm>
          <a:custGeom>
            <a:avLst/>
            <a:gdLst/>
            <a:ahLst/>
            <a:cxnLst/>
            <a:rect l="0" t="0" r="r" b="b"/>
            <a:pathLst>
              <a:path w="28" h="847">
                <a:moveTo>
                  <a:pt x="0" y="0"/>
                </a:moveTo>
                <a:lnTo>
                  <a:pt x="28" y="0"/>
                </a:lnTo>
                <a:lnTo>
                  <a:pt x="28" y="847"/>
                </a:lnTo>
                <a:lnTo>
                  <a:pt x="0" y="84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64" name="Freeform 363"/>
          <p:cNvSpPr/>
          <p:nvPr/>
        </p:nvSpPr>
        <p:spPr>
          <a:xfrm>
            <a:off x="667008" y="3025296"/>
            <a:ext cx="1635120" cy="12096"/>
          </a:xfrm>
          <a:custGeom>
            <a:avLst/>
            <a:gdLst/>
            <a:ahLst/>
            <a:cxnLst/>
            <a:rect l="0" t="0" r="r" b="b"/>
            <a:pathLst>
              <a:path w="3785" h="28">
                <a:moveTo>
                  <a:pt x="0" y="0"/>
                </a:moveTo>
                <a:lnTo>
                  <a:pt x="3785" y="0"/>
                </a:lnTo>
                <a:lnTo>
                  <a:pt x="3785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65" name="Freeform 364"/>
          <p:cNvSpPr/>
          <p:nvPr/>
        </p:nvSpPr>
        <p:spPr>
          <a:xfrm>
            <a:off x="2290032" y="3036960"/>
            <a:ext cx="12096" cy="365904"/>
          </a:xfrm>
          <a:custGeom>
            <a:avLst/>
            <a:gdLst/>
            <a:ahLst/>
            <a:cxnLst/>
            <a:rect l="0" t="0" r="r" b="b"/>
            <a:pathLst>
              <a:path w="28" h="847">
                <a:moveTo>
                  <a:pt x="0" y="0"/>
                </a:moveTo>
                <a:lnTo>
                  <a:pt x="28" y="0"/>
                </a:lnTo>
                <a:lnTo>
                  <a:pt x="28" y="847"/>
                </a:lnTo>
                <a:lnTo>
                  <a:pt x="0" y="84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66" name="Freeform 365"/>
          <p:cNvSpPr/>
          <p:nvPr/>
        </p:nvSpPr>
        <p:spPr>
          <a:xfrm>
            <a:off x="2301696" y="3025296"/>
            <a:ext cx="3657744" cy="12096"/>
          </a:xfrm>
          <a:custGeom>
            <a:avLst/>
            <a:gdLst/>
            <a:ahLst/>
            <a:cxnLst/>
            <a:rect l="0" t="0" r="r" b="b"/>
            <a:pathLst>
              <a:path w="8467" h="28">
                <a:moveTo>
                  <a:pt x="0" y="0"/>
                </a:moveTo>
                <a:lnTo>
                  <a:pt x="8467" y="0"/>
                </a:lnTo>
                <a:lnTo>
                  <a:pt x="8467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67" name="Freeform 366"/>
          <p:cNvSpPr/>
          <p:nvPr/>
        </p:nvSpPr>
        <p:spPr>
          <a:xfrm>
            <a:off x="5947776" y="3036960"/>
            <a:ext cx="11664" cy="365904"/>
          </a:xfrm>
          <a:custGeom>
            <a:avLst/>
            <a:gdLst/>
            <a:ahLst/>
            <a:cxnLst/>
            <a:rect l="0" t="0" r="r" b="b"/>
            <a:pathLst>
              <a:path w="27" h="847">
                <a:moveTo>
                  <a:pt x="0" y="0"/>
                </a:moveTo>
                <a:lnTo>
                  <a:pt x="27" y="0"/>
                </a:lnTo>
                <a:lnTo>
                  <a:pt x="27" y="847"/>
                </a:lnTo>
                <a:lnTo>
                  <a:pt x="0" y="84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68" name="Freeform 367"/>
          <p:cNvSpPr/>
          <p:nvPr/>
        </p:nvSpPr>
        <p:spPr>
          <a:xfrm>
            <a:off x="5959008" y="3025296"/>
            <a:ext cx="5486832" cy="12096"/>
          </a:xfrm>
          <a:custGeom>
            <a:avLst/>
            <a:gdLst/>
            <a:ahLst/>
            <a:cxnLst/>
            <a:rect l="0" t="0" r="r" b="b"/>
            <a:pathLst>
              <a:path w="12701" h="28">
                <a:moveTo>
                  <a:pt x="0" y="0"/>
                </a:moveTo>
                <a:lnTo>
                  <a:pt x="12701" y="0"/>
                </a:lnTo>
                <a:lnTo>
                  <a:pt x="12701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69" name="Freeform 368"/>
          <p:cNvSpPr/>
          <p:nvPr/>
        </p:nvSpPr>
        <p:spPr>
          <a:xfrm>
            <a:off x="11434176" y="3036960"/>
            <a:ext cx="11664" cy="365904"/>
          </a:xfrm>
          <a:custGeom>
            <a:avLst/>
            <a:gdLst/>
            <a:ahLst/>
            <a:cxnLst/>
            <a:rect l="0" t="0" r="r" b="b"/>
            <a:pathLst>
              <a:path w="27" h="847">
                <a:moveTo>
                  <a:pt x="0" y="0"/>
                </a:moveTo>
                <a:lnTo>
                  <a:pt x="27" y="0"/>
                </a:lnTo>
                <a:lnTo>
                  <a:pt x="27" y="847"/>
                </a:lnTo>
                <a:lnTo>
                  <a:pt x="0" y="84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70" name="Freeform 369"/>
          <p:cNvSpPr/>
          <p:nvPr/>
        </p:nvSpPr>
        <p:spPr>
          <a:xfrm>
            <a:off x="667008" y="3402432"/>
            <a:ext cx="12096" cy="366336"/>
          </a:xfrm>
          <a:custGeom>
            <a:avLst/>
            <a:gdLst/>
            <a:ahLst/>
            <a:cxnLst/>
            <a:rect l="0" t="0" r="r" b="b"/>
            <a:pathLst>
              <a:path w="28" h="848">
                <a:moveTo>
                  <a:pt x="0" y="0"/>
                </a:moveTo>
                <a:lnTo>
                  <a:pt x="28" y="0"/>
                </a:lnTo>
                <a:lnTo>
                  <a:pt x="28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71" name="Freeform 370"/>
          <p:cNvSpPr/>
          <p:nvPr/>
        </p:nvSpPr>
        <p:spPr>
          <a:xfrm>
            <a:off x="667008" y="3391200"/>
            <a:ext cx="1635120" cy="11664"/>
          </a:xfrm>
          <a:custGeom>
            <a:avLst/>
            <a:gdLst/>
            <a:ahLst/>
            <a:cxnLst/>
            <a:rect l="0" t="0" r="r" b="b"/>
            <a:pathLst>
              <a:path w="3785" h="27">
                <a:moveTo>
                  <a:pt x="0" y="0"/>
                </a:moveTo>
                <a:lnTo>
                  <a:pt x="3785" y="0"/>
                </a:lnTo>
                <a:lnTo>
                  <a:pt x="3785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72" name="Freeform 371"/>
          <p:cNvSpPr/>
          <p:nvPr/>
        </p:nvSpPr>
        <p:spPr>
          <a:xfrm>
            <a:off x="2290032" y="3402432"/>
            <a:ext cx="12096" cy="366336"/>
          </a:xfrm>
          <a:custGeom>
            <a:avLst/>
            <a:gdLst/>
            <a:ahLst/>
            <a:cxnLst/>
            <a:rect l="0" t="0" r="r" b="b"/>
            <a:pathLst>
              <a:path w="28" h="848">
                <a:moveTo>
                  <a:pt x="0" y="0"/>
                </a:moveTo>
                <a:lnTo>
                  <a:pt x="28" y="0"/>
                </a:lnTo>
                <a:lnTo>
                  <a:pt x="28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73" name="Freeform 372"/>
          <p:cNvSpPr/>
          <p:nvPr/>
        </p:nvSpPr>
        <p:spPr>
          <a:xfrm>
            <a:off x="2301696" y="3391200"/>
            <a:ext cx="3657744" cy="11664"/>
          </a:xfrm>
          <a:custGeom>
            <a:avLst/>
            <a:gdLst/>
            <a:ahLst/>
            <a:cxnLst/>
            <a:rect l="0" t="0" r="r" b="b"/>
            <a:pathLst>
              <a:path w="8467" h="27">
                <a:moveTo>
                  <a:pt x="0" y="0"/>
                </a:moveTo>
                <a:lnTo>
                  <a:pt x="8467" y="0"/>
                </a:lnTo>
                <a:lnTo>
                  <a:pt x="846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74" name="Freeform 373"/>
          <p:cNvSpPr/>
          <p:nvPr/>
        </p:nvSpPr>
        <p:spPr>
          <a:xfrm>
            <a:off x="5947776" y="3402432"/>
            <a:ext cx="11664" cy="366336"/>
          </a:xfrm>
          <a:custGeom>
            <a:avLst/>
            <a:gdLst/>
            <a:ahLst/>
            <a:cxnLst/>
            <a:rect l="0" t="0" r="r" b="b"/>
            <a:pathLst>
              <a:path w="27" h="848">
                <a:moveTo>
                  <a:pt x="0" y="0"/>
                </a:moveTo>
                <a:lnTo>
                  <a:pt x="27" y="0"/>
                </a:lnTo>
                <a:lnTo>
                  <a:pt x="27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75" name="Freeform 374"/>
          <p:cNvSpPr/>
          <p:nvPr/>
        </p:nvSpPr>
        <p:spPr>
          <a:xfrm>
            <a:off x="5959008" y="3391200"/>
            <a:ext cx="5486832" cy="11664"/>
          </a:xfrm>
          <a:custGeom>
            <a:avLst/>
            <a:gdLst/>
            <a:ahLst/>
            <a:cxnLst/>
            <a:rect l="0" t="0" r="r" b="b"/>
            <a:pathLst>
              <a:path w="12701" h="27">
                <a:moveTo>
                  <a:pt x="0" y="0"/>
                </a:moveTo>
                <a:lnTo>
                  <a:pt x="12701" y="0"/>
                </a:lnTo>
                <a:lnTo>
                  <a:pt x="1270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76" name="Freeform 375"/>
          <p:cNvSpPr/>
          <p:nvPr/>
        </p:nvSpPr>
        <p:spPr>
          <a:xfrm>
            <a:off x="11434176" y="3402432"/>
            <a:ext cx="11664" cy="366336"/>
          </a:xfrm>
          <a:custGeom>
            <a:avLst/>
            <a:gdLst/>
            <a:ahLst/>
            <a:cxnLst/>
            <a:rect l="0" t="0" r="r" b="b"/>
            <a:pathLst>
              <a:path w="27" h="848">
                <a:moveTo>
                  <a:pt x="0" y="0"/>
                </a:moveTo>
                <a:lnTo>
                  <a:pt x="27" y="0"/>
                </a:lnTo>
                <a:lnTo>
                  <a:pt x="27" y="848"/>
                </a:lnTo>
                <a:lnTo>
                  <a:pt x="0" y="84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77" name="Freeform 376"/>
          <p:cNvSpPr/>
          <p:nvPr/>
        </p:nvSpPr>
        <p:spPr>
          <a:xfrm>
            <a:off x="667008" y="3768336"/>
            <a:ext cx="12096" cy="377568"/>
          </a:xfrm>
          <a:custGeom>
            <a:avLst/>
            <a:gdLst/>
            <a:ahLst/>
            <a:cxnLst/>
            <a:rect l="0" t="0" r="r" b="b"/>
            <a:pathLst>
              <a:path w="28" h="874">
                <a:moveTo>
                  <a:pt x="0" y="0"/>
                </a:moveTo>
                <a:lnTo>
                  <a:pt x="28" y="0"/>
                </a:lnTo>
                <a:lnTo>
                  <a:pt x="28" y="874"/>
                </a:lnTo>
                <a:lnTo>
                  <a:pt x="0" y="874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78" name="Freeform 377"/>
          <p:cNvSpPr/>
          <p:nvPr/>
        </p:nvSpPr>
        <p:spPr>
          <a:xfrm>
            <a:off x="667008" y="3757104"/>
            <a:ext cx="1635120" cy="11664"/>
          </a:xfrm>
          <a:custGeom>
            <a:avLst/>
            <a:gdLst/>
            <a:ahLst/>
            <a:cxnLst/>
            <a:rect l="0" t="0" r="r" b="b"/>
            <a:pathLst>
              <a:path w="3785" h="27">
                <a:moveTo>
                  <a:pt x="0" y="0"/>
                </a:moveTo>
                <a:lnTo>
                  <a:pt x="3785" y="0"/>
                </a:lnTo>
                <a:lnTo>
                  <a:pt x="3785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79" name="Freeform 378"/>
          <p:cNvSpPr/>
          <p:nvPr/>
        </p:nvSpPr>
        <p:spPr>
          <a:xfrm>
            <a:off x="2290032" y="3768336"/>
            <a:ext cx="12096" cy="377568"/>
          </a:xfrm>
          <a:custGeom>
            <a:avLst/>
            <a:gdLst/>
            <a:ahLst/>
            <a:cxnLst/>
            <a:rect l="0" t="0" r="r" b="b"/>
            <a:pathLst>
              <a:path w="28" h="874">
                <a:moveTo>
                  <a:pt x="0" y="0"/>
                </a:moveTo>
                <a:lnTo>
                  <a:pt x="28" y="0"/>
                </a:lnTo>
                <a:lnTo>
                  <a:pt x="28" y="874"/>
                </a:lnTo>
                <a:lnTo>
                  <a:pt x="0" y="874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80" name="Freeform 379"/>
          <p:cNvSpPr/>
          <p:nvPr/>
        </p:nvSpPr>
        <p:spPr>
          <a:xfrm>
            <a:off x="2301696" y="3757104"/>
            <a:ext cx="3657744" cy="11664"/>
          </a:xfrm>
          <a:custGeom>
            <a:avLst/>
            <a:gdLst/>
            <a:ahLst/>
            <a:cxnLst/>
            <a:rect l="0" t="0" r="r" b="b"/>
            <a:pathLst>
              <a:path w="8467" h="27">
                <a:moveTo>
                  <a:pt x="0" y="0"/>
                </a:moveTo>
                <a:lnTo>
                  <a:pt x="8467" y="0"/>
                </a:lnTo>
                <a:lnTo>
                  <a:pt x="846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81" name="Freeform 380"/>
          <p:cNvSpPr/>
          <p:nvPr/>
        </p:nvSpPr>
        <p:spPr>
          <a:xfrm>
            <a:off x="5947776" y="3768336"/>
            <a:ext cx="11664" cy="377568"/>
          </a:xfrm>
          <a:custGeom>
            <a:avLst/>
            <a:gdLst/>
            <a:ahLst/>
            <a:cxnLst/>
            <a:rect l="0" t="0" r="r" b="b"/>
            <a:pathLst>
              <a:path w="27" h="874">
                <a:moveTo>
                  <a:pt x="0" y="0"/>
                </a:moveTo>
                <a:lnTo>
                  <a:pt x="27" y="0"/>
                </a:lnTo>
                <a:lnTo>
                  <a:pt x="27" y="874"/>
                </a:lnTo>
                <a:lnTo>
                  <a:pt x="0" y="874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82" name="Freeform 381"/>
          <p:cNvSpPr/>
          <p:nvPr/>
        </p:nvSpPr>
        <p:spPr>
          <a:xfrm>
            <a:off x="5959008" y="3757104"/>
            <a:ext cx="5486832" cy="11664"/>
          </a:xfrm>
          <a:custGeom>
            <a:avLst/>
            <a:gdLst/>
            <a:ahLst/>
            <a:cxnLst/>
            <a:rect l="0" t="0" r="r" b="b"/>
            <a:pathLst>
              <a:path w="12701" h="27">
                <a:moveTo>
                  <a:pt x="0" y="0"/>
                </a:moveTo>
                <a:lnTo>
                  <a:pt x="12701" y="0"/>
                </a:lnTo>
                <a:lnTo>
                  <a:pt x="1270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83" name="Freeform 382"/>
          <p:cNvSpPr/>
          <p:nvPr/>
        </p:nvSpPr>
        <p:spPr>
          <a:xfrm>
            <a:off x="11434176" y="3768336"/>
            <a:ext cx="11664" cy="377568"/>
          </a:xfrm>
          <a:custGeom>
            <a:avLst/>
            <a:gdLst/>
            <a:ahLst/>
            <a:cxnLst/>
            <a:rect l="0" t="0" r="r" b="b"/>
            <a:pathLst>
              <a:path w="27" h="874">
                <a:moveTo>
                  <a:pt x="0" y="0"/>
                </a:moveTo>
                <a:lnTo>
                  <a:pt x="27" y="0"/>
                </a:lnTo>
                <a:lnTo>
                  <a:pt x="27" y="874"/>
                </a:lnTo>
                <a:lnTo>
                  <a:pt x="0" y="874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84" name="Freeform 383"/>
          <p:cNvSpPr/>
          <p:nvPr/>
        </p:nvSpPr>
        <p:spPr>
          <a:xfrm>
            <a:off x="667008" y="4134240"/>
            <a:ext cx="1635120" cy="11664"/>
          </a:xfrm>
          <a:custGeom>
            <a:avLst/>
            <a:gdLst/>
            <a:ahLst/>
            <a:cxnLst/>
            <a:rect l="0" t="0" r="r" b="b"/>
            <a:pathLst>
              <a:path w="3785" h="27">
                <a:moveTo>
                  <a:pt x="0" y="0"/>
                </a:moveTo>
                <a:lnTo>
                  <a:pt x="3785" y="0"/>
                </a:lnTo>
                <a:lnTo>
                  <a:pt x="3785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85" name="Freeform 384"/>
          <p:cNvSpPr/>
          <p:nvPr/>
        </p:nvSpPr>
        <p:spPr>
          <a:xfrm>
            <a:off x="2301696" y="4134240"/>
            <a:ext cx="3657744" cy="11664"/>
          </a:xfrm>
          <a:custGeom>
            <a:avLst/>
            <a:gdLst/>
            <a:ahLst/>
            <a:cxnLst/>
            <a:rect l="0" t="0" r="r" b="b"/>
            <a:pathLst>
              <a:path w="8467" h="27">
                <a:moveTo>
                  <a:pt x="0" y="0"/>
                </a:moveTo>
                <a:lnTo>
                  <a:pt x="8467" y="0"/>
                </a:lnTo>
                <a:lnTo>
                  <a:pt x="846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86" name="Freeform 385"/>
          <p:cNvSpPr/>
          <p:nvPr/>
        </p:nvSpPr>
        <p:spPr>
          <a:xfrm>
            <a:off x="5959008" y="4134240"/>
            <a:ext cx="5486832" cy="11664"/>
          </a:xfrm>
          <a:custGeom>
            <a:avLst/>
            <a:gdLst/>
            <a:ahLst/>
            <a:cxnLst/>
            <a:rect l="0" t="0" r="r" b="b"/>
            <a:pathLst>
              <a:path w="12701" h="27">
                <a:moveTo>
                  <a:pt x="0" y="0"/>
                </a:moveTo>
                <a:lnTo>
                  <a:pt x="12701" y="0"/>
                </a:lnTo>
                <a:lnTo>
                  <a:pt x="1270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87" name="Freeform 386"/>
          <p:cNvSpPr/>
          <p:nvPr/>
        </p:nvSpPr>
        <p:spPr>
          <a:xfrm>
            <a:off x="394848" y="419040"/>
            <a:ext cx="38016" cy="38016"/>
          </a:xfrm>
          <a:custGeom>
            <a:avLst/>
            <a:gdLst/>
            <a:ahLst/>
            <a:cxnLst/>
            <a:rect l="0" t="0" r="r" b="b"/>
            <a:pathLst>
              <a:path w="88" h="88">
                <a:moveTo>
                  <a:pt x="19" y="0"/>
                </a:moveTo>
                <a:lnTo>
                  <a:pt x="88" y="69"/>
                </a:lnTo>
                <a:lnTo>
                  <a:pt x="68" y="88"/>
                </a:lnTo>
                <a:lnTo>
                  <a:pt x="0" y="18"/>
                </a:lnTo>
                <a:lnTo>
                  <a:pt x="19" y="0"/>
                </a:lnTo>
                <a:close/>
              </a:path>
            </a:pathLst>
          </a:custGeom>
          <a:solidFill>
            <a:srgbClr val="77B25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388" name="Freeform 387"/>
          <p:cNvSpPr/>
          <p:nvPr/>
        </p:nvSpPr>
        <p:spPr>
          <a:xfrm>
            <a:off x="423792" y="447552"/>
            <a:ext cx="37584" cy="38016"/>
          </a:xfrm>
          <a:custGeom>
            <a:avLst/>
            <a:gdLst/>
            <a:ahLst/>
            <a:cxnLst/>
            <a:rect l="0" t="0" r="r" b="b"/>
            <a:pathLst>
              <a:path w="87" h="88">
                <a:moveTo>
                  <a:pt x="19" y="0"/>
                </a:moveTo>
                <a:lnTo>
                  <a:pt x="87" y="70"/>
                </a:lnTo>
                <a:lnTo>
                  <a:pt x="69" y="88"/>
                </a:lnTo>
                <a:lnTo>
                  <a:pt x="0" y="19"/>
                </a:lnTo>
                <a:lnTo>
                  <a:pt x="19" y="0"/>
                </a:lnTo>
                <a:close/>
              </a:path>
            </a:pathLst>
          </a:custGeom>
          <a:solidFill>
            <a:srgbClr val="FFD98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389" name="Freeform 388"/>
          <p:cNvSpPr/>
          <p:nvPr/>
        </p:nvSpPr>
        <p:spPr>
          <a:xfrm>
            <a:off x="422928" y="401760"/>
            <a:ext cx="37584" cy="38016"/>
          </a:xfrm>
          <a:custGeom>
            <a:avLst/>
            <a:gdLst/>
            <a:ahLst/>
            <a:cxnLst/>
            <a:rect l="0" t="0" r="r" b="b"/>
            <a:pathLst>
              <a:path w="87" h="88">
                <a:moveTo>
                  <a:pt x="19" y="0"/>
                </a:moveTo>
                <a:lnTo>
                  <a:pt x="87" y="69"/>
                </a:lnTo>
                <a:lnTo>
                  <a:pt x="69" y="88"/>
                </a:lnTo>
                <a:lnTo>
                  <a:pt x="0" y="19"/>
                </a:lnTo>
                <a:lnTo>
                  <a:pt x="19" y="0"/>
                </a:lnTo>
                <a:close/>
              </a:path>
            </a:pathLst>
          </a:custGeom>
          <a:solidFill>
            <a:srgbClr val="FFAC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390" name="Freeform 389"/>
          <p:cNvSpPr/>
          <p:nvPr/>
        </p:nvSpPr>
        <p:spPr>
          <a:xfrm>
            <a:off x="446256" y="345168"/>
            <a:ext cx="71280" cy="117936"/>
          </a:xfrm>
          <a:custGeom>
            <a:avLst/>
            <a:gdLst/>
            <a:ahLst/>
            <a:cxnLst/>
            <a:rect l="0" t="0" r="r" b="b"/>
            <a:pathLst>
              <a:path w="165" h="273">
                <a:moveTo>
                  <a:pt x="18" y="186"/>
                </a:moveTo>
                <a:lnTo>
                  <a:pt x="87" y="254"/>
                </a:lnTo>
                <a:lnTo>
                  <a:pt x="69" y="273"/>
                </a:lnTo>
                <a:lnTo>
                  <a:pt x="0" y="205"/>
                </a:lnTo>
                <a:lnTo>
                  <a:pt x="18" y="186"/>
                </a:lnTo>
                <a:moveTo>
                  <a:pt x="97" y="0"/>
                </a:moveTo>
                <a:lnTo>
                  <a:pt x="165" y="68"/>
                </a:lnTo>
                <a:lnTo>
                  <a:pt x="147" y="86"/>
                </a:lnTo>
                <a:lnTo>
                  <a:pt x="78" y="18"/>
                </a:lnTo>
                <a:lnTo>
                  <a:pt x="97" y="0"/>
                </a:lnTo>
                <a:close/>
              </a:path>
            </a:pathLst>
          </a:custGeom>
          <a:solidFill>
            <a:srgbClr val="EA596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91" name="Freeform 390"/>
          <p:cNvSpPr/>
          <p:nvPr/>
        </p:nvSpPr>
        <p:spPr>
          <a:xfrm>
            <a:off x="502848" y="368496"/>
            <a:ext cx="38016" cy="37584"/>
          </a:xfrm>
          <a:custGeom>
            <a:avLst/>
            <a:gdLst/>
            <a:ahLst/>
            <a:cxnLst/>
            <a:rect l="0" t="0" r="r" b="b"/>
            <a:pathLst>
              <a:path w="88" h="87">
                <a:moveTo>
                  <a:pt x="19" y="0"/>
                </a:moveTo>
                <a:lnTo>
                  <a:pt x="88" y="69"/>
                </a:lnTo>
                <a:lnTo>
                  <a:pt x="69" y="87"/>
                </a:lnTo>
                <a:lnTo>
                  <a:pt x="0" y="18"/>
                </a:lnTo>
                <a:lnTo>
                  <a:pt x="19" y="0"/>
                </a:lnTo>
                <a:close/>
              </a:path>
            </a:pathLst>
          </a:custGeom>
          <a:solidFill>
            <a:srgbClr val="FFAC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392" name="Freeform 391"/>
          <p:cNvSpPr/>
          <p:nvPr/>
        </p:nvSpPr>
        <p:spPr>
          <a:xfrm>
            <a:off x="497232" y="317520"/>
            <a:ext cx="38016" cy="37584"/>
          </a:xfrm>
          <a:custGeom>
            <a:avLst/>
            <a:gdLst/>
            <a:ahLst/>
            <a:cxnLst/>
            <a:rect l="0" t="0" r="r" b="b"/>
            <a:pathLst>
              <a:path w="88" h="87">
                <a:moveTo>
                  <a:pt x="20" y="0"/>
                </a:moveTo>
                <a:lnTo>
                  <a:pt x="88" y="68"/>
                </a:lnTo>
                <a:lnTo>
                  <a:pt x="69" y="87"/>
                </a:lnTo>
                <a:lnTo>
                  <a:pt x="0" y="18"/>
                </a:lnTo>
                <a:lnTo>
                  <a:pt x="20" y="0"/>
                </a:lnTo>
                <a:close/>
              </a:path>
            </a:pathLst>
          </a:custGeom>
          <a:solidFill>
            <a:srgbClr val="77B25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393" name="Freeform 392"/>
          <p:cNvSpPr/>
          <p:nvPr/>
        </p:nvSpPr>
        <p:spPr>
          <a:xfrm>
            <a:off x="525744" y="345600"/>
            <a:ext cx="37584" cy="38016"/>
          </a:xfrm>
          <a:custGeom>
            <a:avLst/>
            <a:gdLst/>
            <a:ahLst/>
            <a:cxnLst/>
            <a:rect l="0" t="0" r="r" b="b"/>
            <a:pathLst>
              <a:path w="87" h="88">
                <a:moveTo>
                  <a:pt x="18" y="0"/>
                </a:moveTo>
                <a:lnTo>
                  <a:pt x="87" y="69"/>
                </a:lnTo>
                <a:lnTo>
                  <a:pt x="69" y="88"/>
                </a:lnTo>
                <a:lnTo>
                  <a:pt x="0" y="20"/>
                </a:lnTo>
                <a:lnTo>
                  <a:pt x="18" y="0"/>
                </a:lnTo>
                <a:close/>
              </a:path>
            </a:pathLst>
          </a:custGeom>
          <a:solidFill>
            <a:srgbClr val="FFD98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394" name="Freeform 393"/>
          <p:cNvSpPr/>
          <p:nvPr/>
        </p:nvSpPr>
        <p:spPr>
          <a:xfrm>
            <a:off x="520128" y="294624"/>
            <a:ext cx="37584" cy="37584"/>
          </a:xfrm>
          <a:custGeom>
            <a:avLst/>
            <a:gdLst/>
            <a:ahLst/>
            <a:cxnLst/>
            <a:rect l="0" t="0" r="r" b="b"/>
            <a:pathLst>
              <a:path w="87" h="87">
                <a:moveTo>
                  <a:pt x="18" y="0"/>
                </a:moveTo>
                <a:lnTo>
                  <a:pt x="87" y="69"/>
                </a:lnTo>
                <a:lnTo>
                  <a:pt x="69" y="87"/>
                </a:lnTo>
                <a:lnTo>
                  <a:pt x="0" y="18"/>
                </a:lnTo>
                <a:lnTo>
                  <a:pt x="18" y="0"/>
                </a:lnTo>
                <a:close/>
              </a:path>
            </a:pathLst>
          </a:custGeom>
          <a:solidFill>
            <a:srgbClr val="FFAC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395" name="Freeform 394"/>
          <p:cNvSpPr/>
          <p:nvPr/>
        </p:nvSpPr>
        <p:spPr>
          <a:xfrm>
            <a:off x="548640" y="236736"/>
            <a:ext cx="67392" cy="123984"/>
          </a:xfrm>
          <a:custGeom>
            <a:avLst/>
            <a:gdLst/>
            <a:ahLst/>
            <a:cxnLst/>
            <a:rect l="0" t="0" r="r" b="b"/>
            <a:pathLst>
              <a:path w="156" h="287">
                <a:moveTo>
                  <a:pt x="18" y="201"/>
                </a:moveTo>
                <a:lnTo>
                  <a:pt x="87" y="269"/>
                </a:lnTo>
                <a:lnTo>
                  <a:pt x="69" y="287"/>
                </a:lnTo>
                <a:lnTo>
                  <a:pt x="0" y="219"/>
                </a:lnTo>
                <a:lnTo>
                  <a:pt x="18" y="201"/>
                </a:lnTo>
                <a:moveTo>
                  <a:pt x="88" y="0"/>
                </a:moveTo>
                <a:lnTo>
                  <a:pt x="156" y="68"/>
                </a:lnTo>
                <a:lnTo>
                  <a:pt x="137" y="86"/>
                </a:lnTo>
                <a:lnTo>
                  <a:pt x="69" y="18"/>
                </a:lnTo>
                <a:lnTo>
                  <a:pt x="88" y="0"/>
                </a:lnTo>
                <a:close/>
              </a:path>
            </a:pathLst>
          </a:custGeom>
          <a:solidFill>
            <a:srgbClr val="EA596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396" name="Freeform 395"/>
          <p:cNvSpPr/>
          <p:nvPr/>
        </p:nvSpPr>
        <p:spPr>
          <a:xfrm>
            <a:off x="606528" y="264816"/>
            <a:ext cx="37584" cy="38016"/>
          </a:xfrm>
          <a:custGeom>
            <a:avLst/>
            <a:gdLst/>
            <a:ahLst/>
            <a:cxnLst/>
            <a:rect l="0" t="0" r="r" b="b"/>
            <a:pathLst>
              <a:path w="87" h="88">
                <a:moveTo>
                  <a:pt x="19" y="0"/>
                </a:moveTo>
                <a:lnTo>
                  <a:pt x="87" y="69"/>
                </a:lnTo>
                <a:lnTo>
                  <a:pt x="69" y="88"/>
                </a:lnTo>
                <a:lnTo>
                  <a:pt x="0" y="19"/>
                </a:lnTo>
                <a:lnTo>
                  <a:pt x="19" y="0"/>
                </a:lnTo>
                <a:close/>
              </a:path>
            </a:pathLst>
          </a:custGeom>
          <a:solidFill>
            <a:srgbClr val="FFAC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397" name="Freeform 396"/>
          <p:cNvSpPr/>
          <p:nvPr/>
        </p:nvSpPr>
        <p:spPr>
          <a:xfrm>
            <a:off x="600480" y="213408"/>
            <a:ext cx="38016" cy="37584"/>
          </a:xfrm>
          <a:custGeom>
            <a:avLst/>
            <a:gdLst/>
            <a:ahLst/>
            <a:cxnLst/>
            <a:rect l="0" t="0" r="r" b="b"/>
            <a:pathLst>
              <a:path w="88" h="87">
                <a:moveTo>
                  <a:pt x="19" y="0"/>
                </a:moveTo>
                <a:lnTo>
                  <a:pt x="88" y="69"/>
                </a:lnTo>
                <a:lnTo>
                  <a:pt x="69" y="87"/>
                </a:lnTo>
                <a:lnTo>
                  <a:pt x="0" y="18"/>
                </a:lnTo>
                <a:lnTo>
                  <a:pt x="19" y="0"/>
                </a:lnTo>
                <a:close/>
              </a:path>
            </a:pathLst>
          </a:custGeom>
          <a:solidFill>
            <a:srgbClr val="77B25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398" name="Freeform 397"/>
          <p:cNvSpPr/>
          <p:nvPr/>
        </p:nvSpPr>
        <p:spPr>
          <a:xfrm>
            <a:off x="629424" y="241920"/>
            <a:ext cx="37584" cy="38016"/>
          </a:xfrm>
          <a:custGeom>
            <a:avLst/>
            <a:gdLst/>
            <a:ahLst/>
            <a:cxnLst/>
            <a:rect l="0" t="0" r="r" b="b"/>
            <a:pathLst>
              <a:path w="87" h="88">
                <a:moveTo>
                  <a:pt x="18" y="0"/>
                </a:moveTo>
                <a:lnTo>
                  <a:pt x="87" y="69"/>
                </a:lnTo>
                <a:lnTo>
                  <a:pt x="69" y="88"/>
                </a:lnTo>
                <a:lnTo>
                  <a:pt x="0" y="19"/>
                </a:lnTo>
                <a:lnTo>
                  <a:pt x="18" y="0"/>
                </a:lnTo>
                <a:close/>
              </a:path>
            </a:pathLst>
          </a:custGeom>
          <a:solidFill>
            <a:srgbClr val="FFD98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399" name="Freeform 398"/>
          <p:cNvSpPr/>
          <p:nvPr/>
        </p:nvSpPr>
        <p:spPr>
          <a:xfrm>
            <a:off x="569376" y="195264"/>
            <a:ext cx="43632" cy="91152"/>
          </a:xfrm>
          <a:custGeom>
            <a:avLst/>
            <a:gdLst/>
            <a:ahLst/>
            <a:cxnLst/>
            <a:rect l="0" t="0" r="r" b="b"/>
            <a:pathLst>
              <a:path w="101" h="211">
                <a:moveTo>
                  <a:pt x="49" y="12"/>
                </a:moveTo>
                <a:cubicBezTo>
                  <a:pt x="-2" y="62"/>
                  <a:pt x="-3" y="135"/>
                  <a:pt x="1" y="208"/>
                </a:cubicBezTo>
                <a:cubicBezTo>
                  <a:pt x="11" y="209"/>
                  <a:pt x="21" y="209"/>
                  <a:pt x="30" y="210"/>
                </a:cubicBezTo>
                <a:cubicBezTo>
                  <a:pt x="39" y="210"/>
                  <a:pt x="47" y="211"/>
                  <a:pt x="54" y="211"/>
                </a:cubicBezTo>
                <a:cubicBezTo>
                  <a:pt x="51" y="146"/>
                  <a:pt x="50" y="86"/>
                  <a:pt x="86" y="50"/>
                </a:cubicBezTo>
                <a:cubicBezTo>
                  <a:pt x="101" y="36"/>
                  <a:pt x="105" y="17"/>
                  <a:pt x="95" y="7"/>
                </a:cubicBezTo>
                <a:cubicBezTo>
                  <a:pt x="85" y="-4"/>
                  <a:pt x="65" y="-3"/>
                  <a:pt x="49" y="12"/>
                </a:cubicBezTo>
                <a:close/>
              </a:path>
            </a:pathLst>
          </a:custGeom>
          <a:solidFill>
            <a:srgbClr val="9266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400" name="Freeform 399"/>
          <p:cNvSpPr/>
          <p:nvPr/>
        </p:nvSpPr>
        <p:spPr>
          <a:xfrm>
            <a:off x="464832" y="377568"/>
            <a:ext cx="25920" cy="60912"/>
          </a:xfrm>
          <a:custGeom>
            <a:avLst/>
            <a:gdLst/>
            <a:ahLst/>
            <a:cxnLst/>
            <a:rect l="0" t="0" r="r" b="b"/>
            <a:pathLst>
              <a:path w="60" h="141">
                <a:moveTo>
                  <a:pt x="58" y="85"/>
                </a:moveTo>
                <a:lnTo>
                  <a:pt x="54" y="32"/>
                </a:lnTo>
                <a:cubicBezTo>
                  <a:pt x="54" y="23"/>
                  <a:pt x="53" y="14"/>
                  <a:pt x="53" y="5"/>
                </a:cubicBezTo>
                <a:cubicBezTo>
                  <a:pt x="47" y="-1"/>
                  <a:pt x="4" y="-2"/>
                  <a:pt x="0" y="2"/>
                </a:cubicBezTo>
                <a:cubicBezTo>
                  <a:pt x="1" y="11"/>
                  <a:pt x="1" y="19"/>
                  <a:pt x="2" y="28"/>
                </a:cubicBezTo>
                <a:cubicBezTo>
                  <a:pt x="2" y="39"/>
                  <a:pt x="4" y="74"/>
                  <a:pt x="5" y="82"/>
                </a:cubicBezTo>
                <a:cubicBezTo>
                  <a:pt x="6" y="100"/>
                  <a:pt x="7" y="118"/>
                  <a:pt x="6" y="135"/>
                </a:cubicBezTo>
                <a:cubicBezTo>
                  <a:pt x="12" y="140"/>
                  <a:pt x="53" y="143"/>
                  <a:pt x="60" y="138"/>
                </a:cubicBezTo>
                <a:cubicBezTo>
                  <a:pt x="60" y="121"/>
                  <a:pt x="59" y="103"/>
                  <a:pt x="58" y="85"/>
                </a:cubicBezTo>
                <a:close/>
              </a:path>
            </a:pathLst>
          </a:custGeom>
          <a:solidFill>
            <a:srgbClr val="3B88C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401" name="Freeform 400"/>
          <p:cNvSpPr/>
          <p:nvPr/>
        </p:nvSpPr>
        <p:spPr>
          <a:xfrm>
            <a:off x="449712" y="435456"/>
            <a:ext cx="41040" cy="66528"/>
          </a:xfrm>
          <a:custGeom>
            <a:avLst/>
            <a:gdLst/>
            <a:ahLst/>
            <a:cxnLst/>
            <a:rect l="0" t="0" r="r" b="b"/>
            <a:pathLst>
              <a:path w="95" h="154">
                <a:moveTo>
                  <a:pt x="95" y="3"/>
                </a:moveTo>
                <a:lnTo>
                  <a:pt x="42" y="0"/>
                </a:lnTo>
                <a:cubicBezTo>
                  <a:pt x="42" y="43"/>
                  <a:pt x="35" y="82"/>
                  <a:pt x="8" y="108"/>
                </a:cubicBezTo>
                <a:cubicBezTo>
                  <a:pt x="-2" y="118"/>
                  <a:pt x="-2" y="136"/>
                  <a:pt x="8" y="146"/>
                </a:cubicBezTo>
                <a:cubicBezTo>
                  <a:pt x="13" y="151"/>
                  <a:pt x="20" y="154"/>
                  <a:pt x="26" y="154"/>
                </a:cubicBezTo>
                <a:cubicBezTo>
                  <a:pt x="34" y="154"/>
                  <a:pt x="41" y="151"/>
                  <a:pt x="46" y="146"/>
                </a:cubicBezTo>
                <a:cubicBezTo>
                  <a:pt x="94" y="97"/>
                  <a:pt x="95" y="3"/>
                  <a:pt x="95" y="3"/>
                </a:cubicBezTo>
                <a:close/>
              </a:path>
            </a:pathLst>
          </a:custGeom>
          <a:solidFill>
            <a:srgbClr val="55ACE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02" name="Freeform 401"/>
          <p:cNvSpPr/>
          <p:nvPr/>
        </p:nvSpPr>
        <p:spPr>
          <a:xfrm>
            <a:off x="378000" y="308016"/>
            <a:ext cx="217296" cy="122256"/>
          </a:xfrm>
          <a:custGeom>
            <a:avLst/>
            <a:gdLst/>
            <a:ahLst/>
            <a:cxnLst/>
            <a:rect l="0" t="0" r="r" b="b"/>
            <a:pathLst>
              <a:path w="503" h="283">
                <a:moveTo>
                  <a:pt x="502" y="3"/>
                </a:moveTo>
                <a:cubicBezTo>
                  <a:pt x="492" y="3"/>
                  <a:pt x="482" y="2"/>
                  <a:pt x="472" y="1"/>
                </a:cubicBezTo>
                <a:cubicBezTo>
                  <a:pt x="464" y="1"/>
                  <a:pt x="457" y="0"/>
                  <a:pt x="449" y="0"/>
                </a:cubicBezTo>
                <a:cubicBezTo>
                  <a:pt x="453" y="65"/>
                  <a:pt x="453" y="125"/>
                  <a:pt x="417" y="161"/>
                </a:cubicBezTo>
                <a:cubicBezTo>
                  <a:pt x="381" y="196"/>
                  <a:pt x="321" y="196"/>
                  <a:pt x="255" y="192"/>
                </a:cubicBezTo>
                <a:cubicBezTo>
                  <a:pt x="248" y="192"/>
                  <a:pt x="213" y="190"/>
                  <a:pt x="203" y="189"/>
                </a:cubicBezTo>
                <a:cubicBezTo>
                  <a:pt x="130" y="185"/>
                  <a:pt x="58" y="187"/>
                  <a:pt x="8" y="237"/>
                </a:cubicBezTo>
                <a:cubicBezTo>
                  <a:pt x="-2" y="247"/>
                  <a:pt x="-2" y="264"/>
                  <a:pt x="8" y="275"/>
                </a:cubicBezTo>
                <a:cubicBezTo>
                  <a:pt x="13" y="280"/>
                  <a:pt x="20" y="283"/>
                  <a:pt x="26" y="283"/>
                </a:cubicBezTo>
                <a:cubicBezTo>
                  <a:pt x="33" y="283"/>
                  <a:pt x="40" y="280"/>
                  <a:pt x="45" y="275"/>
                </a:cubicBezTo>
                <a:cubicBezTo>
                  <a:pt x="81" y="238"/>
                  <a:pt x="141" y="238"/>
                  <a:pt x="206" y="242"/>
                </a:cubicBezTo>
                <a:cubicBezTo>
                  <a:pt x="213" y="242"/>
                  <a:pt x="249" y="245"/>
                  <a:pt x="258" y="245"/>
                </a:cubicBezTo>
                <a:cubicBezTo>
                  <a:pt x="331" y="249"/>
                  <a:pt x="404" y="248"/>
                  <a:pt x="454" y="198"/>
                </a:cubicBezTo>
                <a:cubicBezTo>
                  <a:pt x="504" y="148"/>
                  <a:pt x="506" y="76"/>
                  <a:pt x="502" y="3"/>
                </a:cubicBezTo>
                <a:close/>
              </a:path>
            </a:pathLst>
          </a:custGeom>
          <a:solidFill>
            <a:srgbClr val="9266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403" name="Freeform 402"/>
          <p:cNvSpPr/>
          <p:nvPr/>
        </p:nvSpPr>
        <p:spPr>
          <a:xfrm>
            <a:off x="569376" y="273888"/>
            <a:ext cx="25920" cy="58752"/>
          </a:xfrm>
          <a:custGeom>
            <a:avLst/>
            <a:gdLst/>
            <a:ahLst/>
            <a:cxnLst/>
            <a:rect l="0" t="0" r="r" b="b"/>
            <a:pathLst>
              <a:path w="60" h="136">
                <a:moveTo>
                  <a:pt x="59" y="82"/>
                </a:moveTo>
                <a:cubicBezTo>
                  <a:pt x="58" y="72"/>
                  <a:pt x="56" y="37"/>
                  <a:pt x="55" y="29"/>
                </a:cubicBezTo>
                <a:cubicBezTo>
                  <a:pt x="55" y="20"/>
                  <a:pt x="54" y="12"/>
                  <a:pt x="54" y="3"/>
                </a:cubicBezTo>
                <a:cubicBezTo>
                  <a:pt x="47" y="2"/>
                  <a:pt x="11" y="0"/>
                  <a:pt x="0" y="0"/>
                </a:cubicBezTo>
                <a:cubicBezTo>
                  <a:pt x="1" y="8"/>
                  <a:pt x="1" y="17"/>
                  <a:pt x="2" y="26"/>
                </a:cubicBezTo>
                <a:cubicBezTo>
                  <a:pt x="2" y="36"/>
                  <a:pt x="4" y="71"/>
                  <a:pt x="5" y="79"/>
                </a:cubicBezTo>
                <a:cubicBezTo>
                  <a:pt x="6" y="97"/>
                  <a:pt x="7" y="116"/>
                  <a:pt x="7" y="133"/>
                </a:cubicBezTo>
                <a:cubicBezTo>
                  <a:pt x="13" y="133"/>
                  <a:pt x="49" y="135"/>
                  <a:pt x="60" y="136"/>
                </a:cubicBezTo>
                <a:cubicBezTo>
                  <a:pt x="60" y="118"/>
                  <a:pt x="60" y="100"/>
                  <a:pt x="59" y="82"/>
                </a:cubicBezTo>
                <a:close/>
              </a:path>
            </a:pathLst>
          </a:custGeom>
          <a:solidFill>
            <a:srgbClr val="744EA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404" name="Freeform 403"/>
          <p:cNvSpPr/>
          <p:nvPr/>
        </p:nvSpPr>
        <p:spPr>
          <a:xfrm>
            <a:off x="464832" y="266976"/>
            <a:ext cx="220320" cy="113184"/>
          </a:xfrm>
          <a:custGeom>
            <a:avLst/>
            <a:gdLst/>
            <a:ahLst/>
            <a:cxnLst/>
            <a:rect l="0" t="0" r="r" b="b"/>
            <a:pathLst>
              <a:path w="510" h="262">
                <a:moveTo>
                  <a:pt x="504" y="6"/>
                </a:moveTo>
                <a:cubicBezTo>
                  <a:pt x="495" y="-2"/>
                  <a:pt x="476" y="-5"/>
                  <a:pt x="458" y="13"/>
                </a:cubicBezTo>
                <a:cubicBezTo>
                  <a:pt x="422" y="50"/>
                  <a:pt x="363" y="50"/>
                  <a:pt x="297" y="46"/>
                </a:cubicBezTo>
                <a:cubicBezTo>
                  <a:pt x="290" y="46"/>
                  <a:pt x="255" y="44"/>
                  <a:pt x="245" y="43"/>
                </a:cubicBezTo>
                <a:cubicBezTo>
                  <a:pt x="171" y="39"/>
                  <a:pt x="99" y="41"/>
                  <a:pt x="49" y="91"/>
                </a:cubicBezTo>
                <a:cubicBezTo>
                  <a:pt x="5" y="135"/>
                  <a:pt x="-1" y="195"/>
                  <a:pt x="0" y="259"/>
                </a:cubicBezTo>
                <a:cubicBezTo>
                  <a:pt x="11" y="259"/>
                  <a:pt x="46" y="262"/>
                  <a:pt x="53" y="262"/>
                </a:cubicBezTo>
                <a:cubicBezTo>
                  <a:pt x="51" y="207"/>
                  <a:pt x="55" y="159"/>
                  <a:pt x="86" y="128"/>
                </a:cubicBezTo>
                <a:cubicBezTo>
                  <a:pt x="122" y="92"/>
                  <a:pt x="182" y="92"/>
                  <a:pt x="248" y="96"/>
                </a:cubicBezTo>
                <a:cubicBezTo>
                  <a:pt x="256" y="96"/>
                  <a:pt x="291" y="99"/>
                  <a:pt x="301" y="99"/>
                </a:cubicBezTo>
                <a:cubicBezTo>
                  <a:pt x="373" y="103"/>
                  <a:pt x="445" y="102"/>
                  <a:pt x="495" y="52"/>
                </a:cubicBezTo>
                <a:cubicBezTo>
                  <a:pt x="513" y="33"/>
                  <a:pt x="512" y="15"/>
                  <a:pt x="504" y="6"/>
                </a:cubicBezTo>
                <a:close/>
              </a:path>
            </a:pathLst>
          </a:custGeom>
          <a:solidFill>
            <a:srgbClr val="55ACE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05" name="TextBox 404"/>
          <p:cNvSpPr txBox="1"/>
          <p:nvPr/>
        </p:nvSpPr>
        <p:spPr>
          <a:xfrm>
            <a:off x="695952" y="136944"/>
            <a:ext cx="2819683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b="1" dirty="0">
                <a:solidFill>
                  <a:srgbClr val="2C3E50"/>
                </a:solidFill>
                <a:latin typeface="Lato" pitchFamily="34" charset="0"/>
                <a:ea typeface="SegoeUI"/>
              </a:rPr>
              <a:t> Monolith vs. </a:t>
            </a:r>
            <a:r>
              <a:rPr lang="en-IN" b="1" dirty="0" err="1">
                <a:solidFill>
                  <a:srgbClr val="2C3E50"/>
                </a:solidFill>
                <a:latin typeface="Lato" pitchFamily="34" charset="0"/>
                <a:ea typeface="SegoeUI"/>
              </a:rPr>
              <a:t>Microservices</a:t>
            </a:r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06" name="TextBox 405"/>
          <p:cNvSpPr txBox="1"/>
          <p:nvPr/>
        </p:nvSpPr>
        <p:spPr>
          <a:xfrm>
            <a:off x="1118448" y="1593216"/>
            <a:ext cx="718145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b="1" dirty="0">
                <a:solidFill>
                  <a:srgbClr val="FFF8E1"/>
                </a:solidFill>
                <a:latin typeface="Lato" pitchFamily="34" charset="0"/>
                <a:ea typeface="SegoeUI"/>
              </a:rPr>
              <a:t>Aspect</a:t>
            </a:r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07" name="TextBox 406"/>
          <p:cNvSpPr txBox="1"/>
          <p:nvPr/>
        </p:nvSpPr>
        <p:spPr>
          <a:xfrm>
            <a:off x="3530736" y="1593216"/>
            <a:ext cx="1128514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b="1" dirty="0">
                <a:solidFill>
                  <a:srgbClr val="FFF8E1"/>
                </a:solidFill>
                <a:latin typeface="Lato" pitchFamily="34" charset="0"/>
                <a:ea typeface="SegoeUI"/>
              </a:rPr>
              <a:t>Monolithic</a:t>
            </a:r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08" name="TextBox 407"/>
          <p:cNvSpPr txBox="1"/>
          <p:nvPr/>
        </p:nvSpPr>
        <p:spPr>
          <a:xfrm>
            <a:off x="7906464" y="1593216"/>
            <a:ext cx="1453924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b="1" dirty="0" err="1">
                <a:solidFill>
                  <a:srgbClr val="FFF8E1"/>
                </a:solidFill>
                <a:latin typeface="Lato" pitchFamily="34" charset="0"/>
                <a:ea typeface="SegoeUI"/>
              </a:rPr>
              <a:t>Microservices</a:t>
            </a:r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09" name="TextBox 408"/>
          <p:cNvSpPr txBox="1"/>
          <p:nvPr/>
        </p:nvSpPr>
        <p:spPr>
          <a:xfrm>
            <a:off x="760752" y="1958688"/>
            <a:ext cx="989053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b="1" dirty="0">
                <a:solidFill>
                  <a:srgbClr val="455A64"/>
                </a:solidFill>
                <a:latin typeface="Lato" pitchFamily="34" charset="0"/>
                <a:ea typeface="SegoeUI"/>
              </a:rPr>
              <a:t>Structure</a:t>
            </a:r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10" name="TextBox 409"/>
          <p:cNvSpPr txBox="1"/>
          <p:nvPr/>
        </p:nvSpPr>
        <p:spPr>
          <a:xfrm>
            <a:off x="2386800" y="1958688"/>
            <a:ext cx="2885405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dirty="0">
                <a:solidFill>
                  <a:srgbClr val="455A64"/>
                </a:solidFill>
                <a:latin typeface="Lato" pitchFamily="34" charset="0"/>
                <a:ea typeface="SegoeUI"/>
              </a:rPr>
              <a:t>Single app (all logic together)</a:t>
            </a:r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11" name="TextBox 410"/>
          <p:cNvSpPr txBox="1"/>
          <p:nvPr/>
        </p:nvSpPr>
        <p:spPr>
          <a:xfrm>
            <a:off x="6038496" y="1958688"/>
            <a:ext cx="5116785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dirty="0">
                <a:solidFill>
                  <a:srgbClr val="455A64"/>
                </a:solidFill>
                <a:latin typeface="Lato" pitchFamily="34" charset="0"/>
                <a:ea typeface="SegoeUI"/>
              </a:rPr>
              <a:t>Individual services (Add, Subtract, Multiply, Divide)</a:t>
            </a:r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12" name="TextBox 411"/>
          <p:cNvSpPr txBox="1"/>
          <p:nvPr/>
        </p:nvSpPr>
        <p:spPr>
          <a:xfrm>
            <a:off x="760752" y="2324592"/>
            <a:ext cx="1282402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b="1" dirty="0">
                <a:solidFill>
                  <a:srgbClr val="455A64"/>
                </a:solidFill>
                <a:latin typeface="Lato" pitchFamily="34" charset="0"/>
                <a:ea typeface="SegoeUI"/>
              </a:rPr>
              <a:t>Deployment</a:t>
            </a:r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13" name="TextBox 412"/>
          <p:cNvSpPr txBox="1"/>
          <p:nvPr/>
        </p:nvSpPr>
        <p:spPr>
          <a:xfrm>
            <a:off x="2386800" y="2324592"/>
            <a:ext cx="3279744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dirty="0">
                <a:solidFill>
                  <a:srgbClr val="455A64"/>
                </a:solidFill>
                <a:latin typeface="Lato" pitchFamily="34" charset="0"/>
                <a:ea typeface="SegoeUI"/>
              </a:rPr>
              <a:t>Deploy entire app for one bug fix</a:t>
            </a:r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14" name="TextBox 413"/>
          <p:cNvSpPr txBox="1"/>
          <p:nvPr/>
        </p:nvSpPr>
        <p:spPr>
          <a:xfrm>
            <a:off x="6038496" y="2324592"/>
            <a:ext cx="3230051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dirty="0">
                <a:solidFill>
                  <a:srgbClr val="455A64"/>
                </a:solidFill>
                <a:latin typeface="Lato" pitchFamily="34" charset="0"/>
                <a:ea typeface="SegoeUI"/>
              </a:rPr>
              <a:t>Deploy only the affected service</a:t>
            </a:r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15" name="TextBox 414"/>
          <p:cNvSpPr txBox="1"/>
          <p:nvPr/>
        </p:nvSpPr>
        <p:spPr>
          <a:xfrm>
            <a:off x="760752" y="2701728"/>
            <a:ext cx="730969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b="1" dirty="0">
                <a:solidFill>
                  <a:srgbClr val="455A64"/>
                </a:solidFill>
                <a:latin typeface="Lato" pitchFamily="34" charset="0"/>
                <a:ea typeface="SegoeUI"/>
              </a:rPr>
              <a:t>Scaling</a:t>
            </a:r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16" name="TextBox 415"/>
          <p:cNvSpPr txBox="1"/>
          <p:nvPr/>
        </p:nvSpPr>
        <p:spPr>
          <a:xfrm>
            <a:off x="2386800" y="2701728"/>
            <a:ext cx="2710678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dirty="0">
                <a:solidFill>
                  <a:srgbClr val="455A64"/>
                </a:solidFill>
                <a:latin typeface="Lato" pitchFamily="34" charset="0"/>
                <a:ea typeface="SegoeUI"/>
              </a:rPr>
              <a:t>Scale everything (wasteful)</a:t>
            </a:r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17" name="TextBox 416"/>
          <p:cNvSpPr txBox="1"/>
          <p:nvPr/>
        </p:nvSpPr>
        <p:spPr>
          <a:xfrm>
            <a:off x="6038496" y="2701728"/>
            <a:ext cx="3407984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dirty="0">
                <a:solidFill>
                  <a:srgbClr val="455A64"/>
                </a:solidFill>
                <a:latin typeface="Lato" pitchFamily="34" charset="0"/>
                <a:ea typeface="SegoeUI"/>
              </a:rPr>
              <a:t>Scale only busy services (efficient)</a:t>
            </a:r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18" name="TextBox 417"/>
          <p:cNvSpPr txBox="1"/>
          <p:nvPr/>
        </p:nvSpPr>
        <p:spPr>
          <a:xfrm>
            <a:off x="760752" y="3067632"/>
            <a:ext cx="1203856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b="1" dirty="0">
                <a:solidFill>
                  <a:srgbClr val="455A64"/>
                </a:solidFill>
                <a:latin typeface="Lato" pitchFamily="34" charset="0"/>
                <a:ea typeface="SegoeUI"/>
              </a:rPr>
              <a:t>Technology</a:t>
            </a:r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19" name="TextBox 418"/>
          <p:cNvSpPr txBox="1"/>
          <p:nvPr/>
        </p:nvSpPr>
        <p:spPr>
          <a:xfrm>
            <a:off x="2386800" y="3067632"/>
            <a:ext cx="1633460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dirty="0">
                <a:solidFill>
                  <a:srgbClr val="455A64"/>
                </a:solidFill>
                <a:latin typeface="Lato" pitchFamily="34" charset="0"/>
                <a:ea typeface="SegoeUI"/>
              </a:rPr>
              <a:t>One stack for all</a:t>
            </a:r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20" name="TextBox 419"/>
          <p:cNvSpPr txBox="1"/>
          <p:nvPr/>
        </p:nvSpPr>
        <p:spPr>
          <a:xfrm>
            <a:off x="6038496" y="3067632"/>
            <a:ext cx="2795637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dirty="0">
                <a:solidFill>
                  <a:srgbClr val="455A64"/>
                </a:solidFill>
                <a:latin typeface="Lato" pitchFamily="34" charset="0"/>
                <a:ea typeface="SegoeUI"/>
              </a:rPr>
              <a:t>Mix frameworks per service</a:t>
            </a:r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21" name="TextBox 420"/>
          <p:cNvSpPr txBox="1"/>
          <p:nvPr/>
        </p:nvSpPr>
        <p:spPr>
          <a:xfrm>
            <a:off x="760752" y="3433104"/>
            <a:ext cx="724557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b="1" dirty="0">
                <a:solidFill>
                  <a:srgbClr val="455A64"/>
                </a:solidFill>
                <a:latin typeface="Lato" pitchFamily="34" charset="0"/>
                <a:ea typeface="SegoeUI"/>
              </a:rPr>
              <a:t>Failure</a:t>
            </a:r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22" name="TextBox 421"/>
          <p:cNvSpPr txBox="1"/>
          <p:nvPr/>
        </p:nvSpPr>
        <p:spPr>
          <a:xfrm>
            <a:off x="2386800" y="3433104"/>
            <a:ext cx="2798843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dirty="0">
                <a:solidFill>
                  <a:srgbClr val="455A64"/>
                </a:solidFill>
                <a:latin typeface="Lato" pitchFamily="34" charset="0"/>
                <a:ea typeface="SegoeUI"/>
              </a:rPr>
              <a:t>One bug crashes everything</a:t>
            </a:r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23" name="TextBox 422"/>
          <p:cNvSpPr txBox="1"/>
          <p:nvPr/>
        </p:nvSpPr>
        <p:spPr>
          <a:xfrm>
            <a:off x="6038496" y="3433104"/>
            <a:ext cx="2798843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dirty="0">
                <a:solidFill>
                  <a:srgbClr val="455A64"/>
                </a:solidFill>
                <a:latin typeface="Lato" pitchFamily="34" charset="0"/>
                <a:ea typeface="SegoeUI"/>
              </a:rPr>
              <a:t>One service fails, others run</a:t>
            </a:r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24" name="TextBox 423"/>
          <p:cNvSpPr txBox="1"/>
          <p:nvPr/>
        </p:nvSpPr>
        <p:spPr>
          <a:xfrm>
            <a:off x="760752" y="3810672"/>
            <a:ext cx="1405834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b="1" dirty="0">
                <a:solidFill>
                  <a:srgbClr val="455A64"/>
                </a:solidFill>
                <a:latin typeface="Lato" pitchFamily="34" charset="0"/>
                <a:ea typeface="SegoeUI"/>
              </a:rPr>
              <a:t>Development</a:t>
            </a:r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25" name="TextBox 424"/>
          <p:cNvSpPr txBox="1"/>
          <p:nvPr/>
        </p:nvSpPr>
        <p:spPr>
          <a:xfrm>
            <a:off x="2386800" y="3810672"/>
            <a:ext cx="2987997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dirty="0">
                <a:solidFill>
                  <a:srgbClr val="455A64"/>
                </a:solidFill>
                <a:latin typeface="Lato" pitchFamily="34" charset="0"/>
                <a:ea typeface="SegoeUI"/>
              </a:rPr>
              <a:t>All </a:t>
            </a:r>
            <a:r>
              <a:rPr lang="en-IN" dirty="0" err="1">
                <a:solidFill>
                  <a:srgbClr val="455A64"/>
                </a:solidFill>
                <a:latin typeface="Lato" pitchFamily="34" charset="0"/>
                <a:ea typeface="SegoeUI"/>
              </a:rPr>
              <a:t>devs</a:t>
            </a:r>
            <a:r>
              <a:rPr lang="en-IN" dirty="0">
                <a:solidFill>
                  <a:srgbClr val="455A64"/>
                </a:solidFill>
                <a:latin typeface="Lato" pitchFamily="34" charset="0"/>
                <a:ea typeface="SegoeUI"/>
              </a:rPr>
              <a:t> conflict on same code</a:t>
            </a:r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26" name="TextBox 425"/>
          <p:cNvSpPr txBox="1"/>
          <p:nvPr/>
        </p:nvSpPr>
        <p:spPr>
          <a:xfrm>
            <a:off x="6038496" y="3810672"/>
            <a:ext cx="3032882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dirty="0">
                <a:solidFill>
                  <a:srgbClr val="455A64"/>
                </a:solidFill>
                <a:latin typeface="Lato" pitchFamily="34" charset="0"/>
                <a:ea typeface="SegoeUI"/>
              </a:rPr>
              <a:t>Teams own individual services</a:t>
            </a:r>
            <a:endParaRPr lang="en-IN" dirty="0">
              <a:solidFill>
                <a:srgbClr val="000000"/>
              </a:solidFill>
              <a:latin typeface="Lato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77EB92-46A0-83AD-D44C-8E1C2E3A888F}"/>
              </a:ext>
            </a:extLst>
          </p:cNvPr>
          <p:cNvSpPr txBox="1"/>
          <p:nvPr/>
        </p:nvSpPr>
        <p:spPr>
          <a:xfrm>
            <a:off x="3442447" y="2759469"/>
            <a:ext cx="6866965" cy="1796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IN" sz="4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Session 2 </a:t>
            </a:r>
          </a:p>
          <a:p>
            <a:pPr algn="ctr">
              <a:lnSpc>
                <a:spcPts val="2550"/>
              </a:lnSpc>
            </a:pPr>
            <a:endParaRPr lang="en-IN" sz="440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algn="ctr">
              <a:lnSpc>
                <a:spcPts val="2550"/>
              </a:lnSpc>
            </a:pPr>
            <a:endParaRPr lang="en-IN" sz="440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algn="ctr">
              <a:lnSpc>
                <a:spcPts val="2550"/>
              </a:lnSpc>
            </a:pPr>
            <a:endParaRPr lang="en-IN" sz="440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algn="ctr">
              <a:lnSpc>
                <a:spcPts val="2550"/>
              </a:lnSpc>
            </a:pPr>
            <a:r>
              <a:rPr lang="en-IN" sz="4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Docker &amp;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4153749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8175" y="587098"/>
            <a:ext cx="12811125" cy="73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550"/>
              </a:lnSpc>
            </a:pPr>
            <a:endParaRPr lang="en-US" sz="3650" dirty="0">
              <a:solidFill>
                <a:srgbClr val="312F2B"/>
              </a:solidFill>
              <a:latin typeface="Gelasio" pitchFamily="34" charset="0"/>
              <a:cs typeface="Gelasio" pitchFamily="34" charset="-120"/>
            </a:endParaRPr>
          </a:p>
        </p:txBody>
      </p:sp>
      <p:sp>
        <p:nvSpPr>
          <p:cNvPr id="4" name="Text 0"/>
          <p:cNvSpPr/>
          <p:nvPr/>
        </p:nvSpPr>
        <p:spPr>
          <a:xfrm>
            <a:off x="2809875" y="436092"/>
            <a:ext cx="87820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550"/>
              </a:lnSpc>
            </a:pPr>
            <a:r>
              <a:rPr lang="fr-FR" sz="3650" dirty="0">
                <a:solidFill>
                  <a:srgbClr val="312F2B"/>
                </a:solidFill>
                <a:latin typeface="Gelasio" pitchFamily="34" charset="0"/>
                <a:cs typeface="Gelasio" pitchFamily="34" charset="-120"/>
              </a:rPr>
              <a:t>Core Pillar 2: </a:t>
            </a:r>
            <a:r>
              <a:rPr lang="en-US" sz="3650" dirty="0">
                <a:solidFill>
                  <a:srgbClr val="312F2B"/>
                </a:solidFill>
                <a:latin typeface="Gelasio" pitchFamily="34" charset="0"/>
                <a:cs typeface="Gelasio" pitchFamily="34" charset="-120"/>
              </a:rPr>
              <a:t>Containerization</a:t>
            </a:r>
          </a:p>
        </p:txBody>
      </p:sp>
      <p:sp>
        <p:nvSpPr>
          <p:cNvPr id="7" name="Text 1"/>
          <p:cNvSpPr/>
          <p:nvPr/>
        </p:nvSpPr>
        <p:spPr>
          <a:xfrm>
            <a:off x="638175" y="1676400"/>
            <a:ext cx="4664035" cy="27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800" b="1" dirty="0">
                <a:latin typeface="Gelasio" pitchFamily="2" charset="0"/>
                <a:cs typeface="Gelasio" pitchFamily="2" charset="0"/>
              </a:rPr>
              <a:t>Packaging for Consistency</a:t>
            </a:r>
          </a:p>
        </p:txBody>
      </p:sp>
      <p:sp>
        <p:nvSpPr>
          <p:cNvPr id="8" name="Text 2"/>
          <p:cNvSpPr/>
          <p:nvPr/>
        </p:nvSpPr>
        <p:spPr>
          <a:xfrm>
            <a:off x="793790" y="2324099"/>
            <a:ext cx="7633034" cy="3915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n-US" sz="2400" b="1" dirty="0">
                <a:latin typeface="Lato" pitchFamily="34" charset="0"/>
              </a:rPr>
              <a:t>Definition:</a:t>
            </a:r>
            <a:r>
              <a:rPr lang="en-US" sz="2400" dirty="0">
                <a:latin typeface="Lato" pitchFamily="34" charset="0"/>
              </a:rPr>
              <a:t> Bundling an application and all its dependencies into a single, isolated package called a container.</a:t>
            </a:r>
          </a:p>
          <a:p>
            <a:pPr algn="just"/>
            <a:endParaRPr lang="en-US" sz="2400" dirty="0">
              <a:latin typeface="Lato" pitchFamily="34" charset="0"/>
            </a:endParaRPr>
          </a:p>
          <a:p>
            <a:pPr algn="just"/>
            <a:r>
              <a:rPr lang="en-US" sz="2400" b="1" dirty="0">
                <a:latin typeface="Lato" pitchFamily="34" charset="0"/>
              </a:rPr>
              <a:t>Tools:</a:t>
            </a:r>
            <a:r>
              <a:rPr lang="en-US" sz="2400" dirty="0">
                <a:latin typeface="Lato" pitchFamily="34" charset="0"/>
              </a:rPr>
              <a:t> </a:t>
            </a:r>
            <a:r>
              <a:rPr lang="en-US" sz="2400" b="1" dirty="0">
                <a:latin typeface="Lato" pitchFamily="34" charset="0"/>
              </a:rPr>
              <a:t>Docker</a:t>
            </a:r>
            <a:r>
              <a:rPr lang="en-US" sz="2400" dirty="0">
                <a:latin typeface="Lato" pitchFamily="34" charset="0"/>
              </a:rPr>
              <a:t> is the de facto standard.</a:t>
            </a:r>
          </a:p>
          <a:p>
            <a:pPr algn="just"/>
            <a:endParaRPr lang="en-US" sz="2400" dirty="0">
              <a:latin typeface="Lato" pitchFamily="34" charset="0"/>
            </a:endParaRPr>
          </a:p>
          <a:p>
            <a:pPr algn="just"/>
            <a:r>
              <a:rPr lang="en-US" sz="2400" b="1" dirty="0">
                <a:latin typeface="Lato" pitchFamily="34" charset="0"/>
              </a:rPr>
              <a:t>Why it's crucial for ML:</a:t>
            </a:r>
            <a:r>
              <a:rPr lang="en-US" sz="2400" dirty="0">
                <a:latin typeface="Lato" pitchFamily="34" charset="0"/>
              </a:rPr>
              <a:t> An ML model often depends on specific versions of libraries (e.g., TensorFlow 2.8, </a:t>
            </a:r>
            <a:r>
              <a:rPr lang="en-US" sz="2400" dirty="0" err="1">
                <a:latin typeface="Lato" pitchFamily="34" charset="0"/>
              </a:rPr>
              <a:t>PyTorch</a:t>
            </a:r>
            <a:r>
              <a:rPr lang="en-US" sz="2400" dirty="0">
                <a:latin typeface="Lato" pitchFamily="34" charset="0"/>
              </a:rPr>
              <a:t> 1.12), CUDA drivers, etc. A container ensures all these dependencies are always correct.</a:t>
            </a:r>
          </a:p>
        </p:txBody>
      </p:sp>
      <p:pic>
        <p:nvPicPr>
          <p:cNvPr id="70658" name="Picture 2" descr="https://miro.medium.com/v2/resize:fit:1250/1*vQK4s0lOiK1ZkcXxFNIMD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67651" y="1121892"/>
            <a:ext cx="676275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27158" y="514350"/>
            <a:ext cx="8791731" cy="74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4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Agenda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85950" y="1676401"/>
            <a:ext cx="9632939" cy="491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50"/>
              </a:lnSpc>
            </a:pPr>
            <a:r>
              <a:rPr lang="en-IN" sz="2800" b="1" dirty="0">
                <a:solidFill>
                  <a:srgbClr val="455A64"/>
                </a:solidFill>
                <a:latin typeface="SegoeUI"/>
                <a:ea typeface="SegoeUI"/>
              </a:rPr>
              <a:t>Morning Sessions:</a:t>
            </a:r>
            <a:endParaRPr lang="en-IN" sz="2800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2550"/>
              </a:lnSpc>
            </a:pPr>
            <a:endParaRPr lang="en-US" sz="280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>
              <a:lnSpc>
                <a:spcPts val="2550"/>
              </a:lnSpc>
              <a:buFont typeface="Wingdings" pitchFamily="2" charset="2"/>
              <a:buChar char="v"/>
            </a:pPr>
            <a:r>
              <a:rPr lang="en-IN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Session 1 (10:00-11:30) - </a:t>
            </a:r>
            <a:r>
              <a:rPr lang="en-IN" sz="24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GitHub</a:t>
            </a:r>
            <a:r>
              <a:rPr lang="en-IN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as the </a:t>
            </a:r>
            <a:r>
              <a:rPr lang="en-IN" sz="24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DevOps</a:t>
            </a:r>
            <a:r>
              <a:rPr lang="en-IN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Hub</a:t>
            </a:r>
          </a:p>
          <a:p>
            <a:pPr>
              <a:lnSpc>
                <a:spcPts val="2550"/>
              </a:lnSpc>
            </a:pPr>
            <a:endParaRPr lang="en-US" sz="240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>
              <a:lnSpc>
                <a:spcPts val="2550"/>
              </a:lnSpc>
              <a:buFont typeface="Wingdings" pitchFamily="2" charset="2"/>
              <a:buChar char="v"/>
            </a:pPr>
            <a:r>
              <a:rPr lang="en-IN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Session 2 (11:40-13:00) - </a:t>
            </a:r>
            <a:r>
              <a:rPr lang="en-IN" sz="24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Docker</a:t>
            </a:r>
            <a:r>
              <a:rPr lang="en-IN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&amp; Containerization</a:t>
            </a:r>
          </a:p>
          <a:p>
            <a:endParaRPr lang="en-US" sz="2800" dirty="0">
              <a:solidFill>
                <a:srgbClr val="272525"/>
              </a:solidFill>
              <a:latin typeface="Lato" pitchFamily="34" charset="0"/>
            </a:endParaRPr>
          </a:p>
          <a:p>
            <a:r>
              <a:rPr lang="en-IN" sz="2800" b="1" dirty="0">
                <a:solidFill>
                  <a:srgbClr val="455A64"/>
                </a:solidFill>
                <a:latin typeface="SegoeUI"/>
                <a:ea typeface="SegoeUI"/>
              </a:rPr>
              <a:t>Afternoon Session:</a:t>
            </a:r>
          </a:p>
          <a:p>
            <a:endParaRPr lang="en-IN" sz="2800" b="1" dirty="0">
              <a:solidFill>
                <a:srgbClr val="455A64"/>
              </a:solidFill>
              <a:latin typeface="SegoeUI"/>
            </a:endParaRPr>
          </a:p>
          <a:p>
            <a:pPr>
              <a:lnSpc>
                <a:spcPts val="2550"/>
              </a:lnSpc>
              <a:buFont typeface="Wingdings" pitchFamily="2" charset="2"/>
              <a:buChar char="v"/>
            </a:pPr>
            <a:r>
              <a:rPr lang="en-IN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Hands-On Project: Calculator </a:t>
            </a:r>
            <a:r>
              <a:rPr lang="en-IN" sz="24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Microservices</a:t>
            </a:r>
            <a:endParaRPr lang="en-IN" sz="240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>
              <a:lnSpc>
                <a:spcPts val="2550"/>
              </a:lnSpc>
            </a:pPr>
            <a:endParaRPr lang="en-IN" sz="2400" dirty="0" err="1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>
              <a:lnSpc>
                <a:spcPts val="2550"/>
              </a:lnSpc>
              <a:buFont typeface="Wingdings" pitchFamily="2" charset="2"/>
              <a:buChar char="v"/>
            </a:pPr>
            <a:r>
              <a:rPr lang="en-IN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Build, containerize, and push to </a:t>
            </a:r>
            <a:r>
              <a:rPr lang="en-IN" sz="24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Docker</a:t>
            </a:r>
            <a:r>
              <a:rPr lang="en-IN" sz="2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Hub</a:t>
            </a:r>
          </a:p>
          <a:p>
            <a:endParaRPr lang="en-IN" sz="2800" dirty="0">
              <a:solidFill>
                <a:srgbClr val="000000"/>
              </a:solidFill>
              <a:latin typeface="Times New Roman"/>
            </a:endParaRPr>
          </a:p>
          <a:p>
            <a:r>
              <a:rPr lang="en-IN" sz="2800" b="1" dirty="0">
                <a:solidFill>
                  <a:srgbClr val="455A64"/>
                </a:solidFill>
                <a:latin typeface="SegoeUI"/>
                <a:ea typeface="SegoeUI"/>
              </a:rPr>
              <a:t>Outcome: </a:t>
            </a:r>
            <a:r>
              <a:rPr lang="en-IN" sz="2400" dirty="0">
                <a:solidFill>
                  <a:srgbClr val="455A64"/>
                </a:solidFill>
                <a:latin typeface="SegoeUI"/>
                <a:ea typeface="SegoeUI"/>
              </a:rPr>
              <a:t>Working </a:t>
            </a:r>
            <a:r>
              <a:rPr lang="en-IN" sz="2400" dirty="0" err="1">
                <a:solidFill>
                  <a:srgbClr val="455A64"/>
                </a:solidFill>
                <a:latin typeface="SegoeUI"/>
                <a:ea typeface="SegoeUI"/>
              </a:rPr>
              <a:t>microservices</a:t>
            </a:r>
            <a:r>
              <a:rPr lang="en-IN" sz="2400" dirty="0">
                <a:solidFill>
                  <a:srgbClr val="455A64"/>
                </a:solidFill>
                <a:latin typeface="SegoeUI"/>
                <a:ea typeface="SegoeUI"/>
              </a:rPr>
              <a:t> deployed to </a:t>
            </a:r>
            <a:r>
              <a:rPr lang="en-IN" sz="2400" dirty="0" err="1">
                <a:solidFill>
                  <a:srgbClr val="455A64"/>
                </a:solidFill>
                <a:latin typeface="SegoeUI"/>
                <a:ea typeface="SegoeUI"/>
              </a:rPr>
              <a:t>Docker</a:t>
            </a:r>
            <a:r>
              <a:rPr lang="en-IN" sz="2400" dirty="0">
                <a:solidFill>
                  <a:srgbClr val="455A64"/>
                </a:solidFill>
                <a:latin typeface="SegoeUI"/>
                <a:ea typeface="SegoeUI"/>
              </a:rPr>
              <a:t> Hub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5405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8175" y="587098"/>
            <a:ext cx="12811125" cy="73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550"/>
              </a:lnSpc>
            </a:pPr>
            <a:endParaRPr lang="en-US" sz="3650" dirty="0">
              <a:solidFill>
                <a:srgbClr val="312F2B"/>
              </a:solidFill>
              <a:latin typeface="Gelasio" pitchFamily="34" charset="0"/>
              <a:cs typeface="Gelasio" pitchFamily="34" charset="-120"/>
            </a:endParaRPr>
          </a:p>
        </p:txBody>
      </p:sp>
      <p:sp>
        <p:nvSpPr>
          <p:cNvPr id="4" name="Text 0"/>
          <p:cNvSpPr/>
          <p:nvPr/>
        </p:nvSpPr>
        <p:spPr>
          <a:xfrm>
            <a:off x="2809875" y="436092"/>
            <a:ext cx="952556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550"/>
              </a:lnSpc>
            </a:pPr>
            <a:r>
              <a:rPr lang="fr-FR" sz="3650" dirty="0">
                <a:solidFill>
                  <a:srgbClr val="312F2B"/>
                </a:solidFill>
                <a:latin typeface="Gelasio" pitchFamily="34" charset="0"/>
                <a:cs typeface="Gelasio" pitchFamily="34" charset="-120"/>
              </a:rPr>
              <a:t>Core Pillar 3: </a:t>
            </a:r>
            <a:r>
              <a:rPr lang="en-US" sz="3650" dirty="0">
                <a:solidFill>
                  <a:srgbClr val="312F2B"/>
                </a:solidFill>
                <a:latin typeface="Gelasio" pitchFamily="34" charset="0"/>
                <a:cs typeface="Gelasio" pitchFamily="34" charset="-120"/>
              </a:rPr>
              <a:t>Orchestration</a:t>
            </a:r>
          </a:p>
        </p:txBody>
      </p:sp>
      <p:sp>
        <p:nvSpPr>
          <p:cNvPr id="7" name="Text 1"/>
          <p:cNvSpPr/>
          <p:nvPr/>
        </p:nvSpPr>
        <p:spPr>
          <a:xfrm>
            <a:off x="638175" y="1676400"/>
            <a:ext cx="49720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200" b="1" dirty="0">
                <a:latin typeface="Gelasio" pitchFamily="2" charset="0"/>
                <a:cs typeface="Gelasio" pitchFamily="2" charset="0"/>
              </a:rPr>
              <a:t>Managing the Swarm of Containers</a:t>
            </a:r>
          </a:p>
        </p:txBody>
      </p:sp>
      <p:sp>
        <p:nvSpPr>
          <p:cNvPr id="8" name="Text 2"/>
          <p:cNvSpPr/>
          <p:nvPr/>
        </p:nvSpPr>
        <p:spPr>
          <a:xfrm>
            <a:off x="793789" y="2324099"/>
            <a:ext cx="8159709" cy="4560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buFont typeface="Wingdings" pitchFamily="2" charset="2"/>
              <a:buChar char="v"/>
            </a:pPr>
            <a:endParaRPr lang="en-US" sz="2400" dirty="0">
              <a:latin typeface="Lato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>
                <a:latin typeface="Lato" pitchFamily="34" charset="0"/>
              </a:rPr>
              <a:t> </a:t>
            </a:r>
            <a:r>
              <a:rPr lang="en-US" sz="2400" b="1" dirty="0">
                <a:latin typeface="Lato" pitchFamily="34" charset="0"/>
              </a:rPr>
              <a:t>Definition: </a:t>
            </a:r>
            <a:r>
              <a:rPr lang="en-US" sz="2400" dirty="0">
                <a:latin typeface="Lato" pitchFamily="34" charset="0"/>
              </a:rPr>
              <a:t>Automating the deployment, scaling, and management of containerized applications.</a:t>
            </a:r>
          </a:p>
          <a:p>
            <a:pPr algn="just">
              <a:buFont typeface="Wingdings" pitchFamily="2" charset="2"/>
              <a:buChar char="v"/>
            </a:pPr>
            <a:endParaRPr lang="en-US" sz="2400" dirty="0">
              <a:latin typeface="Lato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b="1" dirty="0">
                <a:latin typeface="Lato" pitchFamily="34" charset="0"/>
              </a:rPr>
              <a:t>Tool: </a:t>
            </a:r>
            <a:r>
              <a:rPr lang="en-US" sz="2400" dirty="0" err="1">
                <a:latin typeface="Lato" pitchFamily="34" charset="0"/>
              </a:rPr>
              <a:t>Kubernetes</a:t>
            </a:r>
            <a:r>
              <a:rPr lang="en-US" sz="2400" dirty="0">
                <a:latin typeface="Lato" pitchFamily="34" charset="0"/>
              </a:rPr>
              <a:t> (K8s) is the leading container orchestrator.</a:t>
            </a:r>
          </a:p>
          <a:p>
            <a:pPr algn="just">
              <a:buFont typeface="Wingdings" pitchFamily="2" charset="2"/>
              <a:buChar char="v"/>
            </a:pPr>
            <a:endParaRPr lang="en-US" sz="2400" dirty="0">
              <a:latin typeface="Lato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>
                <a:latin typeface="Lato" pitchFamily="34" charset="0"/>
              </a:rPr>
              <a:t> </a:t>
            </a:r>
            <a:r>
              <a:rPr lang="en-US" sz="2400" b="1" dirty="0">
                <a:latin typeface="Lato" pitchFamily="34" charset="0"/>
              </a:rPr>
              <a:t>Why it's crucial for supercomputing: </a:t>
            </a:r>
            <a:r>
              <a:rPr lang="en-US" sz="2400" dirty="0" err="1">
                <a:latin typeface="Lato" pitchFamily="34" charset="0"/>
              </a:rPr>
              <a:t>Kubernetes</a:t>
            </a:r>
            <a:r>
              <a:rPr lang="en-US" sz="2400" dirty="0">
                <a:latin typeface="Lato" pitchFamily="34" charset="0"/>
              </a:rPr>
              <a:t> can schedule your ML training jobs across a cluster of thousands of GPUs, automatically restarting failed jobs and ensuring resource efficiency.</a:t>
            </a:r>
          </a:p>
          <a:p>
            <a:pPr algn="just">
              <a:buFont typeface="Wingdings" pitchFamily="2" charset="2"/>
              <a:buChar char="v"/>
            </a:pPr>
            <a:endParaRPr lang="en-US" sz="2400" dirty="0">
              <a:latin typeface="Lato" pitchFamily="34" charset="0"/>
            </a:endParaRPr>
          </a:p>
        </p:txBody>
      </p:sp>
      <p:pic>
        <p:nvPicPr>
          <p:cNvPr id="72706" name="Picture 2" descr="File:Kubernetes logo without workmark.sv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499" y="1317172"/>
            <a:ext cx="4869657" cy="43121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9FC7DC-73D9-55AC-C05D-F5354D382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90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2BBB7D-F02E-A2A4-DCE1-AEFE9A19C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22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11836A-2B66-787E-878B-C6A3C796B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53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1B257-94D0-2F5A-EBD9-66D22C260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992233"/>
          </a:xfrm>
          <a:solidFill>
            <a:srgbClr val="0070C0"/>
          </a:solidFill>
        </p:spPr>
        <p:txBody>
          <a:bodyPr>
            <a:normAutofit/>
          </a:bodyPr>
          <a:lstStyle/>
          <a:p>
            <a:r>
              <a:rPr lang="en-IN" sz="4800" dirty="0">
                <a:latin typeface="+mn-lt"/>
              </a:rPr>
              <a:t>Containerization Tools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48661-EE78-CB2C-5A3C-5AD1540DE5AC}"/>
              </a:ext>
            </a:extLst>
          </p:cNvPr>
          <p:cNvSpPr txBox="1"/>
          <p:nvPr/>
        </p:nvSpPr>
        <p:spPr>
          <a:xfrm>
            <a:off x="1005840" y="1802675"/>
            <a:ext cx="12618720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/>
              <a:t>Docker:</a:t>
            </a:r>
            <a:r>
              <a:rPr lang="en-US" sz="3840" dirty="0"/>
              <a:t> Open-source platform for developing, shipping, and running applications.</a:t>
            </a:r>
          </a:p>
          <a:p>
            <a:r>
              <a:rPr lang="en-US" sz="3840" b="1" dirty="0"/>
              <a:t>Kubernetes:</a:t>
            </a:r>
            <a:r>
              <a:rPr lang="en-US" sz="3840" dirty="0"/>
              <a:t> Container orchestration tool for managing containerized applications.</a:t>
            </a:r>
          </a:p>
          <a:p>
            <a:r>
              <a:rPr lang="en-US" sz="3840" b="1" dirty="0"/>
              <a:t>AWS </a:t>
            </a:r>
            <a:r>
              <a:rPr lang="en-US" sz="3840" b="1" dirty="0" err="1"/>
              <a:t>Fargate</a:t>
            </a:r>
            <a:r>
              <a:rPr lang="en-US" sz="3840" b="1" dirty="0"/>
              <a:t>:</a:t>
            </a:r>
            <a:r>
              <a:rPr lang="en-US" sz="3840" dirty="0"/>
              <a:t> Serverless compute engine for running containers.</a:t>
            </a:r>
          </a:p>
          <a:p>
            <a:r>
              <a:rPr lang="en-US" sz="3840" b="1" dirty="0"/>
              <a:t>Azure Container Instances:</a:t>
            </a:r>
            <a:r>
              <a:rPr lang="en-US" sz="3840" dirty="0"/>
              <a:t> Managed container instances for running containers without managing the infrastructure.</a:t>
            </a:r>
            <a:endParaRPr lang="en-IN" sz="3840" dirty="0"/>
          </a:p>
        </p:txBody>
      </p:sp>
    </p:spTree>
    <p:extLst>
      <p:ext uri="{BB962C8B-B14F-4D97-AF65-F5344CB8AC3E}">
        <p14:creationId xmlns:p14="http://schemas.microsoft.com/office/powerpoint/2010/main" val="3468507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Freeform 427"/>
          <p:cNvSpPr/>
          <p:nvPr/>
        </p:nvSpPr>
        <p:spPr>
          <a:xfrm>
            <a:off x="0" y="0"/>
            <a:ext cx="14630544" cy="82296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9" name="Freeform 428"/>
          <p:cNvSpPr/>
          <p:nvPr/>
        </p:nvSpPr>
        <p:spPr>
          <a:xfrm>
            <a:off x="0" y="0"/>
            <a:ext cx="14630544" cy="82296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0" name="Freeform 429"/>
          <p:cNvSpPr/>
          <p:nvPr/>
        </p:nvSpPr>
        <p:spPr>
          <a:xfrm>
            <a:off x="0" y="0"/>
            <a:ext cx="13750560" cy="7075296"/>
          </a:xfrm>
          <a:custGeom>
            <a:avLst/>
            <a:gdLst/>
            <a:ahLst/>
            <a:cxnLst/>
            <a:rect l="0" t="0" r="r" b="b"/>
            <a:pathLst>
              <a:path w="31830" h="16378">
                <a:moveTo>
                  <a:pt x="0" y="0"/>
                </a:moveTo>
                <a:lnTo>
                  <a:pt x="31830" y="0"/>
                </a:lnTo>
                <a:lnTo>
                  <a:pt x="31830" y="16378"/>
                </a:lnTo>
                <a:lnTo>
                  <a:pt x="0" y="16378"/>
                </a:lnTo>
                <a:lnTo>
                  <a:pt x="0" y="0"/>
                </a:lnTo>
                <a:close/>
              </a:path>
            </a:pathLst>
          </a:custGeom>
          <a:solidFill>
            <a:srgbClr val="F8F9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1" name="Freeform 430"/>
          <p:cNvSpPr/>
          <p:nvPr/>
        </p:nvSpPr>
        <p:spPr>
          <a:xfrm>
            <a:off x="342576" y="1200096"/>
            <a:ext cx="13064976" cy="1851984"/>
          </a:xfrm>
          <a:custGeom>
            <a:avLst/>
            <a:gdLst/>
            <a:ahLst/>
            <a:cxnLst/>
            <a:rect l="0" t="0" r="r" b="b"/>
            <a:pathLst>
              <a:path w="30243" h="4287">
                <a:moveTo>
                  <a:pt x="0" y="0"/>
                </a:moveTo>
                <a:lnTo>
                  <a:pt x="30243" y="0"/>
                </a:lnTo>
                <a:lnTo>
                  <a:pt x="30243" y="4287"/>
                </a:lnTo>
                <a:lnTo>
                  <a:pt x="0" y="428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32" name="Freeform 431"/>
          <p:cNvSpPr/>
          <p:nvPr/>
        </p:nvSpPr>
        <p:spPr>
          <a:xfrm>
            <a:off x="342576" y="4183056"/>
            <a:ext cx="13064976" cy="2172096"/>
          </a:xfrm>
          <a:custGeom>
            <a:avLst/>
            <a:gdLst/>
            <a:ahLst/>
            <a:cxnLst/>
            <a:rect l="0" t="0" r="r" b="b"/>
            <a:pathLst>
              <a:path w="30243" h="5028">
                <a:moveTo>
                  <a:pt x="0" y="0"/>
                </a:moveTo>
                <a:lnTo>
                  <a:pt x="30243" y="0"/>
                </a:lnTo>
                <a:lnTo>
                  <a:pt x="30243" y="5028"/>
                </a:lnTo>
                <a:lnTo>
                  <a:pt x="0" y="502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33" name="Freeform 432"/>
          <p:cNvSpPr/>
          <p:nvPr/>
        </p:nvSpPr>
        <p:spPr>
          <a:xfrm>
            <a:off x="377136" y="295488"/>
            <a:ext cx="294192" cy="208224"/>
          </a:xfrm>
          <a:custGeom>
            <a:avLst/>
            <a:gdLst/>
            <a:ahLst/>
            <a:cxnLst/>
            <a:rect l="0" t="0" r="r" b="b"/>
            <a:pathLst>
              <a:path w="681" h="482">
                <a:moveTo>
                  <a:pt x="636" y="4"/>
                </a:moveTo>
                <a:cubicBezTo>
                  <a:pt x="678" y="-38"/>
                  <a:pt x="735" y="289"/>
                  <a:pt x="576" y="422"/>
                </a:cubicBezTo>
                <a:cubicBezTo>
                  <a:pt x="521" y="468"/>
                  <a:pt x="457" y="481"/>
                  <a:pt x="417" y="481"/>
                </a:cubicBezTo>
                <a:cubicBezTo>
                  <a:pt x="370" y="481"/>
                  <a:pt x="218" y="482"/>
                  <a:pt x="159" y="482"/>
                </a:cubicBezTo>
                <a:cubicBezTo>
                  <a:pt x="16" y="482"/>
                  <a:pt x="0" y="384"/>
                  <a:pt x="0" y="263"/>
                </a:cubicBezTo>
                <a:cubicBezTo>
                  <a:pt x="0" y="143"/>
                  <a:pt x="16" y="45"/>
                  <a:pt x="159" y="45"/>
                </a:cubicBezTo>
                <a:cubicBezTo>
                  <a:pt x="278" y="45"/>
                  <a:pt x="358" y="85"/>
                  <a:pt x="417" y="124"/>
                </a:cubicBezTo>
                <a:cubicBezTo>
                  <a:pt x="516" y="190"/>
                  <a:pt x="536" y="201"/>
                  <a:pt x="576" y="164"/>
                </a:cubicBezTo>
                <a:cubicBezTo>
                  <a:pt x="640" y="105"/>
                  <a:pt x="596" y="45"/>
                  <a:pt x="636" y="4"/>
                </a:cubicBezTo>
                <a:close/>
              </a:path>
            </a:pathLst>
          </a:custGeom>
          <a:solidFill>
            <a:srgbClr val="3B88C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34" name="Freeform 433"/>
          <p:cNvSpPr/>
          <p:nvPr/>
        </p:nvSpPr>
        <p:spPr>
          <a:xfrm>
            <a:off x="384048" y="391392"/>
            <a:ext cx="284688" cy="111888"/>
          </a:xfrm>
          <a:custGeom>
            <a:avLst/>
            <a:gdLst/>
            <a:ahLst/>
            <a:cxnLst/>
            <a:rect l="0" t="0" r="r" b="b"/>
            <a:pathLst>
              <a:path w="659" h="259">
                <a:moveTo>
                  <a:pt x="659" y="0"/>
                </a:moveTo>
                <a:cubicBezTo>
                  <a:pt x="650" y="74"/>
                  <a:pt x="619" y="149"/>
                  <a:pt x="560" y="198"/>
                </a:cubicBezTo>
                <a:cubicBezTo>
                  <a:pt x="505" y="244"/>
                  <a:pt x="441" y="258"/>
                  <a:pt x="401" y="258"/>
                </a:cubicBezTo>
                <a:cubicBezTo>
                  <a:pt x="354" y="258"/>
                  <a:pt x="202" y="259"/>
                  <a:pt x="143" y="259"/>
                </a:cubicBezTo>
                <a:cubicBezTo>
                  <a:pt x="62" y="259"/>
                  <a:pt x="22" y="227"/>
                  <a:pt x="2" y="178"/>
                </a:cubicBezTo>
                <a:cubicBezTo>
                  <a:pt x="-13" y="141"/>
                  <a:pt x="63" y="198"/>
                  <a:pt x="282" y="198"/>
                </a:cubicBezTo>
                <a:cubicBezTo>
                  <a:pt x="560" y="198"/>
                  <a:pt x="620" y="99"/>
                  <a:pt x="659" y="0"/>
                </a:cubicBezTo>
                <a:close/>
              </a:path>
            </a:pathLst>
          </a:custGeom>
          <a:solidFill>
            <a:srgbClr val="55ACE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5" name="Freeform 434"/>
          <p:cNvSpPr/>
          <p:nvPr/>
        </p:nvSpPr>
        <p:spPr>
          <a:xfrm>
            <a:off x="590112" y="248400"/>
            <a:ext cx="95904" cy="66096"/>
          </a:xfrm>
          <a:custGeom>
            <a:avLst/>
            <a:gdLst/>
            <a:ahLst/>
            <a:cxnLst/>
            <a:rect l="0" t="0" r="r" b="b"/>
            <a:pathLst>
              <a:path w="222" h="153">
                <a:moveTo>
                  <a:pt x="143" y="153"/>
                </a:moveTo>
                <a:cubicBezTo>
                  <a:pt x="218" y="153"/>
                  <a:pt x="222" y="69"/>
                  <a:pt x="222" y="24"/>
                </a:cubicBezTo>
                <a:lnTo>
                  <a:pt x="222" y="13"/>
                </a:lnTo>
                <a:cubicBezTo>
                  <a:pt x="222" y="-26"/>
                  <a:pt x="182" y="33"/>
                  <a:pt x="123" y="53"/>
                </a:cubicBezTo>
                <a:cubicBezTo>
                  <a:pt x="62" y="73"/>
                  <a:pt x="-17" y="13"/>
                  <a:pt x="3" y="53"/>
                </a:cubicBezTo>
                <a:cubicBezTo>
                  <a:pt x="23" y="93"/>
                  <a:pt x="62" y="153"/>
                  <a:pt x="143" y="153"/>
                </a:cubicBezTo>
                <a:close/>
              </a:path>
            </a:pathLst>
          </a:custGeom>
          <a:solidFill>
            <a:srgbClr val="3B88C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36" name="Freeform 435"/>
          <p:cNvSpPr/>
          <p:nvPr/>
        </p:nvSpPr>
        <p:spPr>
          <a:xfrm>
            <a:off x="428544" y="237168"/>
            <a:ext cx="34560" cy="68688"/>
          </a:xfrm>
          <a:custGeom>
            <a:avLst/>
            <a:gdLst/>
            <a:ahLst/>
            <a:cxnLst/>
            <a:rect l="0" t="0" r="r" b="b"/>
            <a:pathLst>
              <a:path w="80" h="159">
                <a:moveTo>
                  <a:pt x="80" y="40"/>
                </a:moveTo>
                <a:cubicBezTo>
                  <a:pt x="80" y="84"/>
                  <a:pt x="61" y="159"/>
                  <a:pt x="39" y="159"/>
                </a:cubicBezTo>
                <a:cubicBezTo>
                  <a:pt x="17" y="159"/>
                  <a:pt x="0" y="84"/>
                  <a:pt x="0" y="40"/>
                </a:cubicBezTo>
                <a:cubicBezTo>
                  <a:pt x="0" y="-5"/>
                  <a:pt x="17" y="0"/>
                  <a:pt x="39" y="0"/>
                </a:cubicBezTo>
                <a:cubicBezTo>
                  <a:pt x="61" y="0"/>
                  <a:pt x="80" y="-5"/>
                  <a:pt x="80" y="40"/>
                </a:cubicBezTo>
                <a:close/>
              </a:path>
            </a:pathLst>
          </a:custGeom>
          <a:solidFill>
            <a:srgbClr val="55ACE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7" name="Freeform 436"/>
          <p:cNvSpPr/>
          <p:nvPr/>
        </p:nvSpPr>
        <p:spPr>
          <a:xfrm>
            <a:off x="393984" y="220752"/>
            <a:ext cx="103248" cy="46224"/>
          </a:xfrm>
          <a:custGeom>
            <a:avLst/>
            <a:gdLst/>
            <a:ahLst/>
            <a:cxnLst/>
            <a:rect l="0" t="0" r="r" b="b"/>
            <a:pathLst>
              <a:path w="239" h="107">
                <a:moveTo>
                  <a:pt x="119" y="38"/>
                </a:moveTo>
                <a:cubicBezTo>
                  <a:pt x="119" y="-22"/>
                  <a:pt x="0" y="-2"/>
                  <a:pt x="0" y="38"/>
                </a:cubicBezTo>
                <a:cubicBezTo>
                  <a:pt x="0" y="78"/>
                  <a:pt x="60" y="57"/>
                  <a:pt x="80" y="98"/>
                </a:cubicBezTo>
                <a:cubicBezTo>
                  <a:pt x="100" y="138"/>
                  <a:pt x="119" y="38"/>
                  <a:pt x="119" y="38"/>
                </a:cubicBezTo>
                <a:moveTo>
                  <a:pt x="119" y="38"/>
                </a:moveTo>
                <a:cubicBezTo>
                  <a:pt x="119" y="-22"/>
                  <a:pt x="239" y="-2"/>
                  <a:pt x="239" y="38"/>
                </a:cubicBezTo>
                <a:cubicBezTo>
                  <a:pt x="239" y="78"/>
                  <a:pt x="180" y="57"/>
                  <a:pt x="160" y="98"/>
                </a:cubicBezTo>
                <a:cubicBezTo>
                  <a:pt x="139" y="138"/>
                  <a:pt x="119" y="38"/>
                  <a:pt x="119" y="38"/>
                </a:cubicBezTo>
                <a:close/>
              </a:path>
            </a:pathLst>
          </a:custGeom>
          <a:solidFill>
            <a:srgbClr val="55ACE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8" name="Freeform 437"/>
          <p:cNvSpPr/>
          <p:nvPr/>
        </p:nvSpPr>
        <p:spPr>
          <a:xfrm>
            <a:off x="419904" y="400032"/>
            <a:ext cx="25920" cy="25920"/>
          </a:xfrm>
          <a:custGeom>
            <a:avLst/>
            <a:gdLst/>
            <a:ahLst/>
            <a:cxnLst/>
            <a:rect l="0" t="0" r="r" b="b"/>
            <a:pathLst>
              <a:path w="60" h="60">
                <a:moveTo>
                  <a:pt x="60" y="29"/>
                </a:moveTo>
                <a:cubicBezTo>
                  <a:pt x="60" y="38"/>
                  <a:pt x="57" y="45"/>
                  <a:pt x="52" y="51"/>
                </a:cubicBezTo>
                <a:cubicBezTo>
                  <a:pt x="46" y="57"/>
                  <a:pt x="39" y="60"/>
                  <a:pt x="31" y="60"/>
                </a:cubicBezTo>
                <a:cubicBezTo>
                  <a:pt x="22" y="60"/>
                  <a:pt x="15" y="57"/>
                  <a:pt x="10" y="51"/>
                </a:cubicBezTo>
                <a:cubicBezTo>
                  <a:pt x="4" y="45"/>
                  <a:pt x="0" y="38"/>
                  <a:pt x="0" y="29"/>
                </a:cubicBezTo>
                <a:cubicBezTo>
                  <a:pt x="0" y="21"/>
                  <a:pt x="4" y="14"/>
                  <a:pt x="10" y="8"/>
                </a:cubicBezTo>
                <a:cubicBezTo>
                  <a:pt x="15" y="2"/>
                  <a:pt x="22" y="0"/>
                  <a:pt x="31" y="0"/>
                </a:cubicBezTo>
                <a:cubicBezTo>
                  <a:pt x="39" y="0"/>
                  <a:pt x="46" y="2"/>
                  <a:pt x="52" y="8"/>
                </a:cubicBezTo>
                <a:cubicBezTo>
                  <a:pt x="57" y="14"/>
                  <a:pt x="60" y="21"/>
                  <a:pt x="60" y="29"/>
                </a:cubicBezTo>
                <a:close/>
              </a:path>
            </a:pathLst>
          </a:custGeom>
          <a:solidFill>
            <a:srgbClr val="292F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39" name="TextBox 438"/>
          <p:cNvSpPr txBox="1"/>
          <p:nvPr/>
        </p:nvSpPr>
        <p:spPr>
          <a:xfrm>
            <a:off x="695952" y="136944"/>
            <a:ext cx="6781536" cy="36933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2400" b="1" dirty="0">
                <a:solidFill>
                  <a:srgbClr val="2C3E50"/>
                </a:solidFill>
                <a:latin typeface="SegoeUI"/>
                <a:ea typeface="SegoeUI"/>
              </a:rPr>
              <a:t> </a:t>
            </a:r>
            <a:r>
              <a:rPr lang="en-IN" sz="2400" b="1" dirty="0" err="1">
                <a:solidFill>
                  <a:srgbClr val="2C3E50"/>
                </a:solidFill>
                <a:latin typeface="SegoeUI"/>
                <a:ea typeface="SegoeUI"/>
              </a:rPr>
              <a:t>Docker</a:t>
            </a:r>
            <a:r>
              <a:rPr lang="en-IN" sz="2400" b="1" dirty="0">
                <a:solidFill>
                  <a:srgbClr val="2C3E50"/>
                </a:solidFill>
                <a:latin typeface="SegoeUI"/>
                <a:ea typeface="SegoeUI"/>
              </a:rPr>
              <a:t>: The "Works on My Machine" Problem</a:t>
            </a:r>
            <a:endParaRPr lang="en-IN" sz="24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343008" y="750384"/>
            <a:ext cx="1311256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The Problem: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1" name="TextBox 440"/>
          <p:cNvSpPr txBox="1"/>
          <p:nvPr/>
        </p:nvSpPr>
        <p:spPr>
          <a:xfrm>
            <a:off x="461376" y="1361664"/>
            <a:ext cx="4930837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Developer's Laptop:           Production Server: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461376" y="1682640"/>
            <a:ext cx="4928016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- Python 3.10              - Python 3.8 (Different!)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3" name="TextBox 442"/>
          <p:cNvSpPr txBox="1"/>
          <p:nvPr/>
        </p:nvSpPr>
        <p:spPr>
          <a:xfrm>
            <a:off x="461376" y="2003616"/>
            <a:ext cx="3645229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- Node.js 18               - Node.js 16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4" name="TextBox 443"/>
          <p:cNvSpPr txBox="1"/>
          <p:nvPr/>
        </p:nvSpPr>
        <p:spPr>
          <a:xfrm>
            <a:off x="461376" y="2324592"/>
            <a:ext cx="442544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- </a:t>
            </a:r>
            <a:r>
              <a:rPr lang="en-IN" sz="1900" dirty="0" err="1">
                <a:solidFill>
                  <a:srgbClr val="FFF8E1"/>
                </a:solidFill>
                <a:latin typeface="RobotoMono"/>
                <a:ea typeface="RobotoMono"/>
              </a:rPr>
              <a:t>PostgreSQL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14            - </a:t>
            </a:r>
            <a:r>
              <a:rPr lang="en-IN" sz="1900" dirty="0" err="1">
                <a:solidFill>
                  <a:srgbClr val="FFF8E1"/>
                </a:solidFill>
                <a:latin typeface="RobotoMono"/>
                <a:ea typeface="RobotoMono"/>
              </a:rPr>
              <a:t>PostgreSQL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12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5" name="TextBox 444"/>
          <p:cNvSpPr txBox="1"/>
          <p:nvPr/>
        </p:nvSpPr>
        <p:spPr>
          <a:xfrm>
            <a:off x="461376" y="2645568"/>
            <a:ext cx="201978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6" name="TextBox 445"/>
          <p:cNvSpPr txBox="1"/>
          <p:nvPr/>
        </p:nvSpPr>
        <p:spPr>
          <a:xfrm>
            <a:off x="887328" y="2587248"/>
            <a:ext cx="243656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SegoeUISymbol"/>
                <a:ea typeface="SegoeUISymbol"/>
              </a:rPr>
              <a:t>✓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7" name="TextBox 446"/>
          <p:cNvSpPr txBox="1"/>
          <p:nvPr/>
        </p:nvSpPr>
        <p:spPr>
          <a:xfrm>
            <a:off x="1064880" y="2645568"/>
            <a:ext cx="2395849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App works fine       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8" name="TextBox 447"/>
          <p:cNvSpPr txBox="1"/>
          <p:nvPr/>
        </p:nvSpPr>
        <p:spPr>
          <a:xfrm>
            <a:off x="4759344" y="2587248"/>
            <a:ext cx="243656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SegoeUISymbol"/>
                <a:ea typeface="SegoeUISymbol"/>
              </a:rPr>
              <a:t>✗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9" name="TextBox 448"/>
          <p:cNvSpPr txBox="1"/>
          <p:nvPr/>
        </p:nvSpPr>
        <p:spPr>
          <a:xfrm>
            <a:off x="4952448" y="2645568"/>
            <a:ext cx="1478931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App crashes!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0" name="TextBox 449"/>
          <p:cNvSpPr txBox="1"/>
          <p:nvPr/>
        </p:nvSpPr>
        <p:spPr>
          <a:xfrm>
            <a:off x="343008" y="3253824"/>
            <a:ext cx="2063065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The </a:t>
            </a:r>
            <a:r>
              <a:rPr lang="en-IN" sz="1600" b="1" dirty="0" err="1">
                <a:solidFill>
                  <a:srgbClr val="455A64"/>
                </a:solidFill>
                <a:latin typeface="SegoeUI"/>
                <a:ea typeface="SegoeUI"/>
              </a:rPr>
              <a:t>Docker</a:t>
            </a:r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 Solution: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1" name="TextBox 450"/>
          <p:cNvSpPr txBox="1"/>
          <p:nvPr/>
        </p:nvSpPr>
        <p:spPr>
          <a:xfrm>
            <a:off x="343008" y="3733776"/>
            <a:ext cx="7764113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 err="1">
                <a:solidFill>
                  <a:srgbClr val="455A64"/>
                </a:solidFill>
                <a:latin typeface="SegoeUI"/>
                <a:ea typeface="SegoeUI"/>
              </a:rPr>
              <a:t>Docker</a:t>
            </a:r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 ensures </a:t>
            </a:r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consistency </a:t>
            </a:r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across all environments—dev, test, staging, production.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2" name="TextBox 451"/>
          <p:cNvSpPr txBox="1"/>
          <p:nvPr/>
        </p:nvSpPr>
        <p:spPr>
          <a:xfrm>
            <a:off x="461376" y="4345056"/>
            <a:ext cx="420307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 err="1">
                <a:solidFill>
                  <a:srgbClr val="FFF8E1"/>
                </a:solidFill>
                <a:latin typeface="RobotoMono"/>
                <a:ea typeface="RobotoMono"/>
              </a:rPr>
              <a:t>Docker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Image = Environment Blueprint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3" name="TextBox 452"/>
          <p:cNvSpPr txBox="1"/>
          <p:nvPr/>
        </p:nvSpPr>
        <p:spPr>
          <a:xfrm>
            <a:off x="461376" y="4687200"/>
            <a:ext cx="26930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├─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4" name="TextBox 453"/>
          <p:cNvSpPr txBox="1"/>
          <p:nvPr/>
        </p:nvSpPr>
        <p:spPr>
          <a:xfrm>
            <a:off x="721440" y="4666032"/>
            <a:ext cx="2604880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Base OS (Alpine Linux)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5" name="TextBox 454"/>
          <p:cNvSpPr txBox="1"/>
          <p:nvPr/>
        </p:nvSpPr>
        <p:spPr>
          <a:xfrm>
            <a:off x="461376" y="5008176"/>
            <a:ext cx="26930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├─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6" name="TextBox 455"/>
          <p:cNvSpPr txBox="1"/>
          <p:nvPr/>
        </p:nvSpPr>
        <p:spPr>
          <a:xfrm>
            <a:off x="721440" y="4987008"/>
            <a:ext cx="237725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Runtime (Node.js 18)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7" name="TextBox 456"/>
          <p:cNvSpPr txBox="1"/>
          <p:nvPr/>
        </p:nvSpPr>
        <p:spPr>
          <a:xfrm>
            <a:off x="461376" y="5329152"/>
            <a:ext cx="26930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├─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8" name="TextBox 457"/>
          <p:cNvSpPr txBox="1"/>
          <p:nvPr/>
        </p:nvSpPr>
        <p:spPr>
          <a:xfrm>
            <a:off x="721440" y="5307984"/>
            <a:ext cx="3452868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Dependencies (</a:t>
            </a:r>
            <a:r>
              <a:rPr lang="en-IN" sz="1900" dirty="0" err="1">
                <a:solidFill>
                  <a:srgbClr val="FFF8E1"/>
                </a:solidFill>
                <a:latin typeface="RobotoMono"/>
                <a:ea typeface="RobotoMono"/>
              </a:rPr>
              <a:t>npm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packages)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9" name="TextBox 458"/>
          <p:cNvSpPr txBox="1"/>
          <p:nvPr/>
        </p:nvSpPr>
        <p:spPr>
          <a:xfrm>
            <a:off x="461376" y="5650128"/>
            <a:ext cx="26930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├─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0" name="TextBox 459"/>
          <p:cNvSpPr txBox="1"/>
          <p:nvPr/>
        </p:nvSpPr>
        <p:spPr>
          <a:xfrm>
            <a:off x="721440" y="5628960"/>
            <a:ext cx="190212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Application Code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1" name="TextBox 460"/>
          <p:cNvSpPr txBox="1"/>
          <p:nvPr/>
        </p:nvSpPr>
        <p:spPr>
          <a:xfrm>
            <a:off x="461376" y="5971104"/>
            <a:ext cx="26930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└─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2" name="TextBox 461"/>
          <p:cNvSpPr txBox="1"/>
          <p:nvPr/>
        </p:nvSpPr>
        <p:spPr>
          <a:xfrm>
            <a:off x="721440" y="5949936"/>
            <a:ext cx="1522853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Configuration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3" name="TextBox 462"/>
          <p:cNvSpPr txBox="1"/>
          <p:nvPr/>
        </p:nvSpPr>
        <p:spPr>
          <a:xfrm>
            <a:off x="343008" y="6545664"/>
            <a:ext cx="5897320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Once tested in a </a:t>
            </a:r>
            <a:r>
              <a:rPr lang="en-IN" sz="1600" dirty="0" err="1">
                <a:solidFill>
                  <a:srgbClr val="455A64"/>
                </a:solidFill>
                <a:latin typeface="SegoeUI"/>
                <a:ea typeface="SegoeUI"/>
              </a:rPr>
              <a:t>Docker</a:t>
            </a:r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 container, it runs identically everywhere.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4" name="TextBox 463"/>
          <p:cNvSpPr txBox="1"/>
          <p:nvPr/>
        </p:nvSpPr>
        <p:spPr>
          <a:xfrm>
            <a:off x="13363920" y="6555600"/>
            <a:ext cx="92974" cy="20005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300" dirty="0">
                <a:solidFill>
                  <a:srgbClr val="455A64"/>
                </a:solidFill>
                <a:latin typeface="SegoeUI"/>
                <a:ea typeface="SegoeUI"/>
              </a:rPr>
              <a:t>8</a:t>
            </a:r>
            <a:endParaRPr lang="en-IN" sz="1300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Freeform 504"/>
          <p:cNvSpPr/>
          <p:nvPr/>
        </p:nvSpPr>
        <p:spPr>
          <a:xfrm>
            <a:off x="342576" y="1200096"/>
            <a:ext cx="13064976" cy="2492208"/>
          </a:xfrm>
          <a:custGeom>
            <a:avLst/>
            <a:gdLst/>
            <a:ahLst/>
            <a:cxnLst/>
            <a:rect l="0" t="0" r="r" b="b"/>
            <a:pathLst>
              <a:path w="30243" h="5769">
                <a:moveTo>
                  <a:pt x="0" y="0"/>
                </a:moveTo>
                <a:lnTo>
                  <a:pt x="30243" y="0"/>
                </a:lnTo>
                <a:lnTo>
                  <a:pt x="30243" y="5769"/>
                </a:lnTo>
                <a:lnTo>
                  <a:pt x="0" y="5769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06" name="Freeform 505"/>
          <p:cNvSpPr/>
          <p:nvPr/>
        </p:nvSpPr>
        <p:spPr>
          <a:xfrm>
            <a:off x="610416" y="264816"/>
            <a:ext cx="9072" cy="103248"/>
          </a:xfrm>
          <a:custGeom>
            <a:avLst/>
            <a:gdLst/>
            <a:ahLst/>
            <a:cxnLst/>
            <a:rect l="0" t="0" r="r" b="b"/>
            <a:pathLst>
              <a:path w="21" h="239">
                <a:moveTo>
                  <a:pt x="21" y="5"/>
                </a:moveTo>
                <a:cubicBezTo>
                  <a:pt x="21" y="2"/>
                  <a:pt x="19" y="0"/>
                  <a:pt x="16" y="0"/>
                </a:cubicBezTo>
                <a:lnTo>
                  <a:pt x="7" y="0"/>
                </a:lnTo>
                <a:cubicBezTo>
                  <a:pt x="4" y="0"/>
                  <a:pt x="0" y="2"/>
                  <a:pt x="0" y="5"/>
                </a:cubicBezTo>
                <a:lnTo>
                  <a:pt x="0" y="234"/>
                </a:lnTo>
                <a:cubicBezTo>
                  <a:pt x="0" y="237"/>
                  <a:pt x="4" y="239"/>
                  <a:pt x="7" y="239"/>
                </a:cubicBezTo>
                <a:lnTo>
                  <a:pt x="16" y="239"/>
                </a:lnTo>
                <a:cubicBezTo>
                  <a:pt x="19" y="239"/>
                  <a:pt x="21" y="237"/>
                  <a:pt x="21" y="234"/>
                </a:cubicBezTo>
                <a:lnTo>
                  <a:pt x="21" y="5"/>
                </a:lnTo>
                <a:close/>
              </a:path>
            </a:pathLst>
          </a:custGeom>
          <a:solidFill>
            <a:srgbClr val="66757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10" name="Freeform 509"/>
          <p:cNvSpPr/>
          <p:nvPr/>
        </p:nvSpPr>
        <p:spPr>
          <a:xfrm>
            <a:off x="456192" y="256176"/>
            <a:ext cx="34992" cy="34992"/>
          </a:xfrm>
          <a:custGeom>
            <a:avLst/>
            <a:gdLst/>
            <a:ahLst/>
            <a:cxnLst/>
            <a:rect l="0" t="0" r="r" b="b"/>
            <a:pathLst>
              <a:path w="81" h="81">
                <a:moveTo>
                  <a:pt x="61" y="0"/>
                </a:moveTo>
                <a:lnTo>
                  <a:pt x="21" y="0"/>
                </a:lnTo>
                <a:cubicBezTo>
                  <a:pt x="9" y="0"/>
                  <a:pt x="0" y="9"/>
                  <a:pt x="0" y="20"/>
                </a:cubicBezTo>
                <a:lnTo>
                  <a:pt x="0" y="60"/>
                </a:lnTo>
                <a:cubicBezTo>
                  <a:pt x="0" y="71"/>
                  <a:pt x="9" y="81"/>
                  <a:pt x="21" y="81"/>
                </a:cubicBezTo>
                <a:lnTo>
                  <a:pt x="81" y="81"/>
                </a:lnTo>
                <a:lnTo>
                  <a:pt x="81" y="0"/>
                </a:lnTo>
                <a:lnTo>
                  <a:pt x="61" y="0"/>
                </a:lnTo>
                <a:close/>
              </a:path>
            </a:pathLst>
          </a:custGeom>
          <a:solidFill>
            <a:srgbClr val="4B545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14" name="TextBox 513"/>
          <p:cNvSpPr txBox="1"/>
          <p:nvPr/>
        </p:nvSpPr>
        <p:spPr>
          <a:xfrm>
            <a:off x="343008" y="750384"/>
            <a:ext cx="3879267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Example </a:t>
            </a:r>
            <a:r>
              <a:rPr lang="en-IN" sz="1600" b="1" dirty="0" err="1">
                <a:solidFill>
                  <a:srgbClr val="455A64"/>
                </a:solidFill>
                <a:latin typeface="SegoeUI"/>
                <a:ea typeface="SegoeUI"/>
              </a:rPr>
              <a:t>Dockerfile</a:t>
            </a:r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 for Node.js Service: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5" name="TextBox 514"/>
          <p:cNvSpPr txBox="1"/>
          <p:nvPr/>
        </p:nvSpPr>
        <p:spPr>
          <a:xfrm>
            <a:off x="461376" y="1361664"/>
            <a:ext cx="2406108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E28964"/>
                </a:solidFill>
                <a:latin typeface="RobotoMono"/>
                <a:ea typeface="RobotoMono"/>
              </a:rPr>
              <a:t>FROM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node:</a:t>
            </a:r>
            <a:r>
              <a:rPr lang="en-IN" sz="1900" dirty="0">
                <a:solidFill>
                  <a:srgbClr val="3387CC"/>
                </a:solidFill>
                <a:latin typeface="RobotoMono"/>
                <a:ea typeface="RobotoMono"/>
              </a:rPr>
              <a:t>18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-alpine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6" name="TextBox 515"/>
          <p:cNvSpPr txBox="1"/>
          <p:nvPr/>
        </p:nvSpPr>
        <p:spPr>
          <a:xfrm>
            <a:off x="461376" y="1682640"/>
            <a:ext cx="1720023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E28964"/>
                </a:solidFill>
                <a:latin typeface="RobotoMono"/>
                <a:ea typeface="RobotoMono"/>
              </a:rPr>
              <a:t>WORKDIR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/app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7" name="TextBox 516"/>
          <p:cNvSpPr txBox="1"/>
          <p:nvPr/>
        </p:nvSpPr>
        <p:spPr>
          <a:xfrm>
            <a:off x="461376" y="2003616"/>
            <a:ext cx="2327945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E28964"/>
                </a:solidFill>
                <a:latin typeface="RobotoMono"/>
                <a:ea typeface="RobotoMono"/>
              </a:rPr>
              <a:t>COPY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</a:t>
            </a:r>
            <a:r>
              <a:rPr lang="en-IN" sz="1900" dirty="0" err="1">
                <a:solidFill>
                  <a:srgbClr val="FFF8E1"/>
                </a:solidFill>
                <a:latin typeface="RobotoMono"/>
                <a:ea typeface="RobotoMono"/>
              </a:rPr>
              <a:t>package.json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.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8" name="TextBox 517"/>
          <p:cNvSpPr txBox="1"/>
          <p:nvPr/>
        </p:nvSpPr>
        <p:spPr>
          <a:xfrm>
            <a:off x="461376" y="2324592"/>
            <a:ext cx="1764907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E28964"/>
                </a:solidFill>
                <a:latin typeface="RobotoMono"/>
                <a:ea typeface="RobotoMono"/>
              </a:rPr>
              <a:t>RUN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</a:t>
            </a:r>
            <a:r>
              <a:rPr lang="en-IN" sz="1900" dirty="0" err="1">
                <a:solidFill>
                  <a:srgbClr val="FFF8E1"/>
                </a:solidFill>
                <a:latin typeface="RobotoMono"/>
                <a:ea typeface="RobotoMono"/>
              </a:rPr>
              <a:t>npm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install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9" name="TextBox 518"/>
          <p:cNvSpPr txBox="1"/>
          <p:nvPr/>
        </p:nvSpPr>
        <p:spPr>
          <a:xfrm>
            <a:off x="461376" y="2645568"/>
            <a:ext cx="95417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E28964"/>
                </a:solidFill>
                <a:latin typeface="RobotoMono"/>
                <a:ea typeface="RobotoMono"/>
              </a:rPr>
              <a:t>COPY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. .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0" name="TextBox 519"/>
          <p:cNvSpPr txBox="1"/>
          <p:nvPr/>
        </p:nvSpPr>
        <p:spPr>
          <a:xfrm>
            <a:off x="461376" y="2966544"/>
            <a:ext cx="1611018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E28964"/>
                </a:solidFill>
                <a:latin typeface="RobotoMono"/>
                <a:ea typeface="RobotoMono"/>
              </a:rPr>
              <a:t>EXPOSE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</a:t>
            </a:r>
            <a:r>
              <a:rPr lang="en-IN" sz="1900" dirty="0">
                <a:solidFill>
                  <a:srgbClr val="3387CC"/>
                </a:solidFill>
                <a:latin typeface="RobotoMono"/>
                <a:ea typeface="RobotoMono"/>
              </a:rPr>
              <a:t>3000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1" name="TextBox 520"/>
          <p:cNvSpPr txBox="1"/>
          <p:nvPr/>
        </p:nvSpPr>
        <p:spPr>
          <a:xfrm>
            <a:off x="461376" y="3287520"/>
            <a:ext cx="2682786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E28964"/>
                </a:solidFill>
                <a:latin typeface="RobotoMono"/>
                <a:ea typeface="RobotoMono"/>
              </a:rPr>
              <a:t>CMD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[</a:t>
            </a:r>
            <a:r>
              <a:rPr lang="en-IN" sz="1900" dirty="0">
                <a:solidFill>
                  <a:srgbClr val="65B042"/>
                </a:solidFill>
                <a:latin typeface="RobotoMono"/>
                <a:ea typeface="RobotoMono"/>
              </a:rPr>
              <a:t>"node"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, </a:t>
            </a:r>
            <a:r>
              <a:rPr lang="en-IN" sz="1900" dirty="0">
                <a:solidFill>
                  <a:srgbClr val="65B042"/>
                </a:solidFill>
                <a:latin typeface="RobotoMono"/>
                <a:ea typeface="RobotoMono"/>
              </a:rPr>
              <a:t>"server.js"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]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2" name="Freeform 521"/>
          <p:cNvSpPr/>
          <p:nvPr/>
        </p:nvSpPr>
        <p:spPr>
          <a:xfrm>
            <a:off x="582768" y="4491936"/>
            <a:ext cx="69120" cy="68688"/>
          </a:xfrm>
          <a:custGeom>
            <a:avLst/>
            <a:gdLst/>
            <a:ahLst/>
            <a:cxnLst/>
            <a:rect l="0" t="0" r="r" b="b"/>
            <a:pathLst>
              <a:path w="160" h="159">
                <a:moveTo>
                  <a:pt x="160" y="79"/>
                </a:moveTo>
                <a:cubicBezTo>
                  <a:pt x="160" y="90"/>
                  <a:pt x="158" y="100"/>
                  <a:pt x="154" y="110"/>
                </a:cubicBezTo>
                <a:cubicBezTo>
                  <a:pt x="149" y="120"/>
                  <a:pt x="143" y="129"/>
                  <a:pt x="135" y="136"/>
                </a:cubicBezTo>
                <a:cubicBezTo>
                  <a:pt x="128" y="144"/>
                  <a:pt x="119" y="149"/>
                  <a:pt x="110" y="153"/>
                </a:cubicBezTo>
                <a:cubicBezTo>
                  <a:pt x="100" y="157"/>
                  <a:pt x="90" y="159"/>
                  <a:pt x="79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39" y="149"/>
                  <a:pt x="31" y="144"/>
                  <a:pt x="23" y="136"/>
                </a:cubicBezTo>
                <a:cubicBezTo>
                  <a:pt x="16" y="129"/>
                  <a:pt x="10" y="120"/>
                  <a:pt x="6" y="110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8"/>
                  <a:pt x="2" y="58"/>
                  <a:pt x="6" y="49"/>
                </a:cubicBezTo>
                <a:cubicBezTo>
                  <a:pt x="10" y="39"/>
                  <a:pt x="16" y="30"/>
                  <a:pt x="23" y="23"/>
                </a:cubicBezTo>
                <a:cubicBezTo>
                  <a:pt x="31" y="15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8" y="15"/>
                  <a:pt x="135" y="23"/>
                </a:cubicBezTo>
                <a:cubicBezTo>
                  <a:pt x="143" y="30"/>
                  <a:pt x="149" y="39"/>
                  <a:pt x="154" y="49"/>
                </a:cubicBezTo>
                <a:cubicBezTo>
                  <a:pt x="158" y="58"/>
                  <a:pt x="160" y="68"/>
                  <a:pt x="160" y="79"/>
                </a:cubicBez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23" name="Freeform 522"/>
          <p:cNvSpPr/>
          <p:nvPr/>
        </p:nvSpPr>
        <p:spPr>
          <a:xfrm>
            <a:off x="834192" y="4366224"/>
            <a:ext cx="2400624" cy="308880"/>
          </a:xfrm>
          <a:custGeom>
            <a:avLst/>
            <a:gdLst/>
            <a:ahLst/>
            <a:cxnLst/>
            <a:rect l="0" t="0" r="r" b="b"/>
            <a:pathLst>
              <a:path w="5557" h="715">
                <a:moveTo>
                  <a:pt x="0" y="636"/>
                </a:moveTo>
                <a:lnTo>
                  <a:pt x="0" y="79"/>
                </a:lnTo>
                <a:cubicBezTo>
                  <a:pt x="0" y="68"/>
                  <a:pt x="2" y="58"/>
                  <a:pt x="6" y="49"/>
                </a:cubicBezTo>
                <a:cubicBezTo>
                  <a:pt x="10" y="39"/>
                  <a:pt x="16" y="30"/>
                  <a:pt x="23" y="23"/>
                </a:cubicBezTo>
                <a:cubicBezTo>
                  <a:pt x="31" y="15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lnTo>
                  <a:pt x="5478" y="0"/>
                </a:lnTo>
                <a:cubicBezTo>
                  <a:pt x="5488" y="0"/>
                  <a:pt x="5498" y="2"/>
                  <a:pt x="5508" y="6"/>
                </a:cubicBezTo>
                <a:cubicBezTo>
                  <a:pt x="5518" y="10"/>
                  <a:pt x="5527" y="15"/>
                  <a:pt x="5534" y="23"/>
                </a:cubicBezTo>
                <a:cubicBezTo>
                  <a:pt x="5541" y="30"/>
                  <a:pt x="5547" y="39"/>
                  <a:pt x="5551" y="49"/>
                </a:cubicBezTo>
                <a:cubicBezTo>
                  <a:pt x="5555" y="58"/>
                  <a:pt x="5557" y="68"/>
                  <a:pt x="5557" y="79"/>
                </a:cubicBezTo>
                <a:lnTo>
                  <a:pt x="5557" y="636"/>
                </a:lnTo>
                <a:cubicBezTo>
                  <a:pt x="5557" y="646"/>
                  <a:pt x="5555" y="656"/>
                  <a:pt x="5551" y="666"/>
                </a:cubicBezTo>
                <a:cubicBezTo>
                  <a:pt x="5547" y="676"/>
                  <a:pt x="5541" y="684"/>
                  <a:pt x="5534" y="692"/>
                </a:cubicBezTo>
                <a:cubicBezTo>
                  <a:pt x="5527" y="699"/>
                  <a:pt x="5518" y="705"/>
                  <a:pt x="5508" y="709"/>
                </a:cubicBezTo>
                <a:cubicBezTo>
                  <a:pt x="5498" y="713"/>
                  <a:pt x="5488" y="715"/>
                  <a:pt x="5478" y="715"/>
                </a:cubicBezTo>
                <a:lnTo>
                  <a:pt x="79" y="715"/>
                </a:lnTo>
                <a:cubicBezTo>
                  <a:pt x="69" y="715"/>
                  <a:pt x="59" y="713"/>
                  <a:pt x="49" y="709"/>
                </a:cubicBezTo>
                <a:cubicBezTo>
                  <a:pt x="39" y="705"/>
                  <a:pt x="31" y="699"/>
                  <a:pt x="23" y="692"/>
                </a:cubicBezTo>
                <a:cubicBezTo>
                  <a:pt x="16" y="684"/>
                  <a:pt x="10" y="676"/>
                  <a:pt x="6" y="666"/>
                </a:cubicBezTo>
                <a:cubicBezTo>
                  <a:pt x="2" y="656"/>
                  <a:pt x="0" y="646"/>
                  <a:pt x="0" y="636"/>
                </a:cubicBezTo>
                <a:close/>
              </a:path>
            </a:pathLst>
          </a:custGeom>
          <a:solidFill>
            <a:srgbClr val="ECF0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4" name="TextBox 523"/>
          <p:cNvSpPr txBox="1"/>
          <p:nvPr/>
        </p:nvSpPr>
        <p:spPr>
          <a:xfrm>
            <a:off x="343008" y="3893616"/>
            <a:ext cx="1173398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Breakdown: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5" name="TextBox 524"/>
          <p:cNvSpPr txBox="1"/>
          <p:nvPr/>
        </p:nvSpPr>
        <p:spPr>
          <a:xfrm>
            <a:off x="898128" y="4429296"/>
            <a:ext cx="2016578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  <a:latin typeface="RobotoMono"/>
                <a:ea typeface="RobotoMono"/>
              </a:rPr>
              <a:t>FROM node:18-alpine</a:t>
            </a:r>
            <a:endParaRPr lang="en-IN" sz="1600" dirty="0">
              <a:solidFill>
                <a:srgbClr val="0070C0"/>
              </a:solidFill>
              <a:latin typeface="Times New Roman"/>
            </a:endParaRPr>
          </a:p>
        </p:txBody>
      </p:sp>
      <p:sp>
        <p:nvSpPr>
          <p:cNvPr id="526" name="Freeform 525"/>
          <p:cNvSpPr/>
          <p:nvPr/>
        </p:nvSpPr>
        <p:spPr>
          <a:xfrm>
            <a:off x="582768" y="4834512"/>
            <a:ext cx="69120" cy="69120"/>
          </a:xfrm>
          <a:custGeom>
            <a:avLst/>
            <a:gdLst/>
            <a:ahLst/>
            <a:cxnLst/>
            <a:rect l="0" t="0" r="r" b="b"/>
            <a:pathLst>
              <a:path w="160" h="160">
                <a:moveTo>
                  <a:pt x="160" y="80"/>
                </a:moveTo>
                <a:cubicBezTo>
                  <a:pt x="160" y="90"/>
                  <a:pt x="158" y="100"/>
                  <a:pt x="154" y="111"/>
                </a:cubicBezTo>
                <a:cubicBezTo>
                  <a:pt x="149" y="121"/>
                  <a:pt x="143" y="129"/>
                  <a:pt x="135" y="137"/>
                </a:cubicBezTo>
                <a:cubicBezTo>
                  <a:pt x="128" y="144"/>
                  <a:pt x="119" y="150"/>
                  <a:pt x="110" y="154"/>
                </a:cubicBezTo>
                <a:cubicBezTo>
                  <a:pt x="100" y="158"/>
                  <a:pt x="90" y="160"/>
                  <a:pt x="79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39" y="150"/>
                  <a:pt x="31" y="144"/>
                  <a:pt x="23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40"/>
                  <a:pt x="16" y="31"/>
                  <a:pt x="23" y="24"/>
                </a:cubicBezTo>
                <a:cubicBezTo>
                  <a:pt x="31" y="16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8" y="16"/>
                  <a:pt x="135" y="24"/>
                </a:cubicBezTo>
                <a:cubicBezTo>
                  <a:pt x="143" y="31"/>
                  <a:pt x="149" y="40"/>
                  <a:pt x="154" y="49"/>
                </a:cubicBezTo>
                <a:cubicBezTo>
                  <a:pt x="158" y="59"/>
                  <a:pt x="160" y="69"/>
                  <a:pt x="160" y="80"/>
                </a:cubicBez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27" name="Freeform 526"/>
          <p:cNvSpPr/>
          <p:nvPr/>
        </p:nvSpPr>
        <p:spPr>
          <a:xfrm>
            <a:off x="834192" y="4708800"/>
            <a:ext cx="1566432" cy="320544"/>
          </a:xfrm>
          <a:custGeom>
            <a:avLst/>
            <a:gdLst/>
            <a:ahLst/>
            <a:cxnLst/>
            <a:rect l="0" t="0" r="r" b="b"/>
            <a:pathLst>
              <a:path w="3626" h="742">
                <a:moveTo>
                  <a:pt x="0" y="663"/>
                </a:moveTo>
                <a:lnTo>
                  <a:pt x="0" y="80"/>
                </a:lnTo>
                <a:cubicBezTo>
                  <a:pt x="0" y="69"/>
                  <a:pt x="2" y="59"/>
                  <a:pt x="6" y="49"/>
                </a:cubicBezTo>
                <a:cubicBezTo>
                  <a:pt x="10" y="40"/>
                  <a:pt x="16" y="31"/>
                  <a:pt x="23" y="24"/>
                </a:cubicBezTo>
                <a:cubicBezTo>
                  <a:pt x="31" y="16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lnTo>
                  <a:pt x="3546" y="0"/>
                </a:lnTo>
                <a:cubicBezTo>
                  <a:pt x="3557" y="0"/>
                  <a:pt x="3567" y="2"/>
                  <a:pt x="3577" y="6"/>
                </a:cubicBezTo>
                <a:cubicBezTo>
                  <a:pt x="3586" y="10"/>
                  <a:pt x="3595" y="16"/>
                  <a:pt x="3603" y="24"/>
                </a:cubicBezTo>
                <a:cubicBezTo>
                  <a:pt x="3610" y="31"/>
                  <a:pt x="3616" y="40"/>
                  <a:pt x="3620" y="49"/>
                </a:cubicBezTo>
                <a:cubicBezTo>
                  <a:pt x="3624" y="59"/>
                  <a:pt x="3626" y="69"/>
                  <a:pt x="3626" y="80"/>
                </a:cubicBezTo>
                <a:lnTo>
                  <a:pt x="3626" y="663"/>
                </a:lnTo>
                <a:cubicBezTo>
                  <a:pt x="3626" y="673"/>
                  <a:pt x="3624" y="683"/>
                  <a:pt x="3620" y="693"/>
                </a:cubicBezTo>
                <a:cubicBezTo>
                  <a:pt x="3616" y="703"/>
                  <a:pt x="3610" y="711"/>
                  <a:pt x="3603" y="719"/>
                </a:cubicBezTo>
                <a:cubicBezTo>
                  <a:pt x="3595" y="726"/>
                  <a:pt x="3586" y="732"/>
                  <a:pt x="3577" y="736"/>
                </a:cubicBezTo>
                <a:cubicBezTo>
                  <a:pt x="3567" y="740"/>
                  <a:pt x="3557" y="742"/>
                  <a:pt x="3546" y="742"/>
                </a:cubicBezTo>
                <a:lnTo>
                  <a:pt x="79" y="742"/>
                </a:lnTo>
                <a:cubicBezTo>
                  <a:pt x="69" y="742"/>
                  <a:pt x="59" y="740"/>
                  <a:pt x="49" y="736"/>
                </a:cubicBezTo>
                <a:cubicBezTo>
                  <a:pt x="39" y="732"/>
                  <a:pt x="31" y="726"/>
                  <a:pt x="23" y="719"/>
                </a:cubicBezTo>
                <a:cubicBezTo>
                  <a:pt x="16" y="711"/>
                  <a:pt x="10" y="703"/>
                  <a:pt x="6" y="693"/>
                </a:cubicBezTo>
                <a:cubicBezTo>
                  <a:pt x="2" y="683"/>
                  <a:pt x="0" y="673"/>
                  <a:pt x="0" y="663"/>
                </a:cubicBezTo>
                <a:close/>
              </a:path>
            </a:pathLst>
          </a:custGeom>
          <a:solidFill>
            <a:srgbClr val="ECF0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8" name="TextBox 527"/>
          <p:cNvSpPr txBox="1"/>
          <p:nvPr/>
        </p:nvSpPr>
        <p:spPr>
          <a:xfrm>
            <a:off x="3261600" y="4374000"/>
            <a:ext cx="2386872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 - Base image (small, fast)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9" name="TextBox 528"/>
          <p:cNvSpPr txBox="1"/>
          <p:nvPr/>
        </p:nvSpPr>
        <p:spPr>
          <a:xfrm>
            <a:off x="898128" y="4772304"/>
            <a:ext cx="1447512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  <a:latin typeface="RobotoMono"/>
                <a:ea typeface="RobotoMono"/>
              </a:rPr>
              <a:t>WORKDIR /app</a:t>
            </a:r>
            <a:endParaRPr lang="en-IN" sz="1600" dirty="0">
              <a:solidFill>
                <a:srgbClr val="0070C0"/>
              </a:solidFill>
              <a:latin typeface="Times New Roman"/>
            </a:endParaRPr>
          </a:p>
        </p:txBody>
      </p:sp>
      <p:sp>
        <p:nvSpPr>
          <p:cNvPr id="530" name="Freeform 529"/>
          <p:cNvSpPr/>
          <p:nvPr/>
        </p:nvSpPr>
        <p:spPr>
          <a:xfrm>
            <a:off x="582768" y="5177520"/>
            <a:ext cx="69120" cy="69120"/>
          </a:xfrm>
          <a:custGeom>
            <a:avLst/>
            <a:gdLst/>
            <a:ahLst/>
            <a:cxnLst/>
            <a:rect l="0" t="0" r="r" b="b"/>
            <a:pathLst>
              <a:path w="160" h="160">
                <a:moveTo>
                  <a:pt x="160" y="79"/>
                </a:moveTo>
                <a:cubicBezTo>
                  <a:pt x="160" y="90"/>
                  <a:pt x="158" y="100"/>
                  <a:pt x="154" y="111"/>
                </a:cubicBezTo>
                <a:cubicBezTo>
                  <a:pt x="149" y="121"/>
                  <a:pt x="143" y="129"/>
                  <a:pt x="135" y="137"/>
                </a:cubicBezTo>
                <a:cubicBezTo>
                  <a:pt x="128" y="144"/>
                  <a:pt x="119" y="150"/>
                  <a:pt x="110" y="154"/>
                </a:cubicBezTo>
                <a:cubicBezTo>
                  <a:pt x="100" y="158"/>
                  <a:pt x="90" y="160"/>
                  <a:pt x="79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39" y="150"/>
                  <a:pt x="31" y="144"/>
                  <a:pt x="23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3" y="23"/>
                </a:cubicBezTo>
                <a:cubicBezTo>
                  <a:pt x="31" y="16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8" y="16"/>
                  <a:pt x="135" y="23"/>
                </a:cubicBezTo>
                <a:cubicBezTo>
                  <a:pt x="143" y="31"/>
                  <a:pt x="149" y="39"/>
                  <a:pt x="154" y="49"/>
                </a:cubicBezTo>
                <a:cubicBezTo>
                  <a:pt x="158" y="59"/>
                  <a:pt x="160" y="69"/>
                  <a:pt x="160" y="79"/>
                </a:cubicBez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31" name="Freeform 530"/>
          <p:cNvSpPr/>
          <p:nvPr/>
        </p:nvSpPr>
        <p:spPr>
          <a:xfrm>
            <a:off x="834192" y="5051808"/>
            <a:ext cx="2400624" cy="320544"/>
          </a:xfrm>
          <a:custGeom>
            <a:avLst/>
            <a:gdLst/>
            <a:ahLst/>
            <a:cxnLst/>
            <a:rect l="0" t="0" r="r" b="b"/>
            <a:pathLst>
              <a:path w="5557" h="742">
                <a:moveTo>
                  <a:pt x="0" y="663"/>
                </a:moveTo>
                <a:lnTo>
                  <a:pt x="0" y="79"/>
                </a:ln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3" y="23"/>
                </a:cubicBezTo>
                <a:cubicBezTo>
                  <a:pt x="31" y="16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lnTo>
                  <a:pt x="5478" y="0"/>
                </a:lnTo>
                <a:cubicBezTo>
                  <a:pt x="5488" y="0"/>
                  <a:pt x="5498" y="2"/>
                  <a:pt x="5508" y="6"/>
                </a:cubicBezTo>
                <a:cubicBezTo>
                  <a:pt x="5518" y="10"/>
                  <a:pt x="5527" y="16"/>
                  <a:pt x="5534" y="23"/>
                </a:cubicBezTo>
                <a:cubicBezTo>
                  <a:pt x="5541" y="31"/>
                  <a:pt x="5547" y="39"/>
                  <a:pt x="5551" y="49"/>
                </a:cubicBezTo>
                <a:cubicBezTo>
                  <a:pt x="5555" y="59"/>
                  <a:pt x="5557" y="69"/>
                  <a:pt x="5557" y="79"/>
                </a:cubicBezTo>
                <a:lnTo>
                  <a:pt x="5557" y="663"/>
                </a:lnTo>
                <a:cubicBezTo>
                  <a:pt x="5557" y="673"/>
                  <a:pt x="5555" y="683"/>
                  <a:pt x="5551" y="693"/>
                </a:cubicBezTo>
                <a:cubicBezTo>
                  <a:pt x="5547" y="703"/>
                  <a:pt x="5541" y="711"/>
                  <a:pt x="5534" y="719"/>
                </a:cubicBezTo>
                <a:cubicBezTo>
                  <a:pt x="5527" y="726"/>
                  <a:pt x="5518" y="732"/>
                  <a:pt x="5508" y="736"/>
                </a:cubicBezTo>
                <a:cubicBezTo>
                  <a:pt x="5498" y="740"/>
                  <a:pt x="5488" y="742"/>
                  <a:pt x="5478" y="742"/>
                </a:cubicBezTo>
                <a:lnTo>
                  <a:pt x="79" y="742"/>
                </a:lnTo>
                <a:cubicBezTo>
                  <a:pt x="69" y="742"/>
                  <a:pt x="59" y="740"/>
                  <a:pt x="49" y="736"/>
                </a:cubicBezTo>
                <a:cubicBezTo>
                  <a:pt x="39" y="732"/>
                  <a:pt x="31" y="726"/>
                  <a:pt x="23" y="719"/>
                </a:cubicBezTo>
                <a:cubicBezTo>
                  <a:pt x="16" y="711"/>
                  <a:pt x="10" y="703"/>
                  <a:pt x="6" y="693"/>
                </a:cubicBezTo>
                <a:cubicBezTo>
                  <a:pt x="2" y="683"/>
                  <a:pt x="0" y="673"/>
                  <a:pt x="0" y="663"/>
                </a:cubicBezTo>
                <a:close/>
              </a:path>
            </a:pathLst>
          </a:custGeom>
          <a:solidFill>
            <a:srgbClr val="ECF0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2" name="TextBox 531"/>
          <p:cNvSpPr txBox="1"/>
          <p:nvPr/>
        </p:nvSpPr>
        <p:spPr>
          <a:xfrm>
            <a:off x="2426976" y="4716576"/>
            <a:ext cx="2099934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 - Set working directory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3" name="TextBox 532"/>
          <p:cNvSpPr txBox="1"/>
          <p:nvPr/>
        </p:nvSpPr>
        <p:spPr>
          <a:xfrm>
            <a:off x="898128" y="5115312"/>
            <a:ext cx="1956754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  <a:latin typeface="RobotoMono"/>
                <a:ea typeface="RobotoMono"/>
              </a:rPr>
              <a:t>COPY </a:t>
            </a:r>
            <a:r>
              <a:rPr lang="en-IN" sz="1600" dirty="0" err="1">
                <a:solidFill>
                  <a:srgbClr val="0070C0"/>
                </a:solidFill>
                <a:latin typeface="RobotoMono"/>
                <a:ea typeface="RobotoMono"/>
              </a:rPr>
              <a:t>package.json</a:t>
            </a:r>
            <a:r>
              <a:rPr lang="en-IN" sz="1600" dirty="0">
                <a:solidFill>
                  <a:srgbClr val="0070C0"/>
                </a:solidFill>
                <a:latin typeface="RobotoMono"/>
                <a:ea typeface="RobotoMono"/>
              </a:rPr>
              <a:t> .</a:t>
            </a:r>
            <a:endParaRPr lang="en-IN" sz="1600" dirty="0">
              <a:solidFill>
                <a:srgbClr val="0070C0"/>
              </a:solidFill>
              <a:latin typeface="Times New Roman"/>
            </a:endParaRPr>
          </a:p>
        </p:txBody>
      </p:sp>
      <p:sp>
        <p:nvSpPr>
          <p:cNvPr id="534" name="Freeform 533"/>
          <p:cNvSpPr/>
          <p:nvPr/>
        </p:nvSpPr>
        <p:spPr>
          <a:xfrm>
            <a:off x="582768" y="5520528"/>
            <a:ext cx="69120" cy="69120"/>
          </a:xfrm>
          <a:custGeom>
            <a:avLst/>
            <a:gdLst/>
            <a:ahLst/>
            <a:cxnLst/>
            <a:rect l="0" t="0" r="r" b="b"/>
            <a:pathLst>
              <a:path w="160" h="160">
                <a:moveTo>
                  <a:pt x="160" y="79"/>
                </a:moveTo>
                <a:cubicBezTo>
                  <a:pt x="160" y="90"/>
                  <a:pt x="158" y="101"/>
                  <a:pt x="154" y="111"/>
                </a:cubicBezTo>
                <a:cubicBezTo>
                  <a:pt x="149" y="120"/>
                  <a:pt x="143" y="129"/>
                  <a:pt x="135" y="136"/>
                </a:cubicBezTo>
                <a:cubicBezTo>
                  <a:pt x="128" y="144"/>
                  <a:pt x="119" y="150"/>
                  <a:pt x="110" y="154"/>
                </a:cubicBezTo>
                <a:cubicBezTo>
                  <a:pt x="100" y="158"/>
                  <a:pt x="90" y="160"/>
                  <a:pt x="79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39" y="150"/>
                  <a:pt x="31" y="144"/>
                  <a:pt x="23" y="136"/>
                </a:cubicBezTo>
                <a:cubicBezTo>
                  <a:pt x="16" y="129"/>
                  <a:pt x="10" y="120"/>
                  <a:pt x="6" y="111"/>
                </a:cubicBezTo>
                <a:cubicBezTo>
                  <a:pt x="2" y="101"/>
                  <a:pt x="0" y="90"/>
                  <a:pt x="0" y="79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3" y="23"/>
                </a:cubicBezTo>
                <a:cubicBezTo>
                  <a:pt x="31" y="16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8" y="16"/>
                  <a:pt x="135" y="23"/>
                </a:cubicBezTo>
                <a:cubicBezTo>
                  <a:pt x="143" y="31"/>
                  <a:pt x="149" y="39"/>
                  <a:pt x="154" y="49"/>
                </a:cubicBezTo>
                <a:cubicBezTo>
                  <a:pt x="158" y="59"/>
                  <a:pt x="160" y="69"/>
                  <a:pt x="160" y="79"/>
                </a:cubicBez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35" name="Freeform 534"/>
          <p:cNvSpPr/>
          <p:nvPr/>
        </p:nvSpPr>
        <p:spPr>
          <a:xfrm>
            <a:off x="834192" y="5394816"/>
            <a:ext cx="1920672" cy="320544"/>
          </a:xfrm>
          <a:custGeom>
            <a:avLst/>
            <a:gdLst/>
            <a:ahLst/>
            <a:cxnLst/>
            <a:rect l="0" t="0" r="r" b="b"/>
            <a:pathLst>
              <a:path w="4446" h="742">
                <a:moveTo>
                  <a:pt x="0" y="662"/>
                </a:moveTo>
                <a:lnTo>
                  <a:pt x="0" y="79"/>
                </a:ln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3" y="23"/>
                </a:cubicBezTo>
                <a:cubicBezTo>
                  <a:pt x="31" y="16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lnTo>
                  <a:pt x="4367" y="0"/>
                </a:lnTo>
                <a:cubicBezTo>
                  <a:pt x="4377" y="0"/>
                  <a:pt x="4387" y="2"/>
                  <a:pt x="4397" y="6"/>
                </a:cubicBezTo>
                <a:cubicBezTo>
                  <a:pt x="4407" y="10"/>
                  <a:pt x="4415" y="16"/>
                  <a:pt x="4423" y="23"/>
                </a:cubicBezTo>
                <a:cubicBezTo>
                  <a:pt x="4430" y="31"/>
                  <a:pt x="4436" y="39"/>
                  <a:pt x="4440" y="49"/>
                </a:cubicBezTo>
                <a:cubicBezTo>
                  <a:pt x="4444" y="59"/>
                  <a:pt x="4446" y="69"/>
                  <a:pt x="4446" y="79"/>
                </a:cubicBezTo>
                <a:lnTo>
                  <a:pt x="4446" y="662"/>
                </a:lnTo>
                <a:cubicBezTo>
                  <a:pt x="4446" y="673"/>
                  <a:pt x="4444" y="683"/>
                  <a:pt x="4440" y="693"/>
                </a:cubicBezTo>
                <a:cubicBezTo>
                  <a:pt x="4436" y="702"/>
                  <a:pt x="4430" y="711"/>
                  <a:pt x="4423" y="718"/>
                </a:cubicBezTo>
                <a:cubicBezTo>
                  <a:pt x="4415" y="726"/>
                  <a:pt x="4407" y="732"/>
                  <a:pt x="4397" y="736"/>
                </a:cubicBezTo>
                <a:cubicBezTo>
                  <a:pt x="4387" y="740"/>
                  <a:pt x="4377" y="742"/>
                  <a:pt x="4367" y="742"/>
                </a:cubicBezTo>
                <a:lnTo>
                  <a:pt x="79" y="742"/>
                </a:lnTo>
                <a:cubicBezTo>
                  <a:pt x="69" y="742"/>
                  <a:pt x="59" y="740"/>
                  <a:pt x="49" y="736"/>
                </a:cubicBezTo>
                <a:cubicBezTo>
                  <a:pt x="39" y="732"/>
                  <a:pt x="31" y="726"/>
                  <a:pt x="23" y="718"/>
                </a:cubicBezTo>
                <a:cubicBezTo>
                  <a:pt x="16" y="711"/>
                  <a:pt x="10" y="702"/>
                  <a:pt x="6" y="693"/>
                </a:cubicBezTo>
                <a:cubicBezTo>
                  <a:pt x="2" y="683"/>
                  <a:pt x="0" y="673"/>
                  <a:pt x="0" y="662"/>
                </a:cubicBezTo>
                <a:close/>
              </a:path>
            </a:pathLst>
          </a:custGeom>
          <a:solidFill>
            <a:srgbClr val="ECF0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6" name="TextBox 535"/>
          <p:cNvSpPr txBox="1"/>
          <p:nvPr/>
        </p:nvSpPr>
        <p:spPr>
          <a:xfrm>
            <a:off x="3261600" y="5059584"/>
            <a:ext cx="2313134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 - Copy dependencies file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7" name="TextBox 536"/>
          <p:cNvSpPr txBox="1"/>
          <p:nvPr/>
        </p:nvSpPr>
        <p:spPr>
          <a:xfrm>
            <a:off x="898128" y="5457888"/>
            <a:ext cx="1479572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  <a:latin typeface="RobotoMono"/>
                <a:ea typeface="RobotoMono"/>
              </a:rPr>
              <a:t>RUN </a:t>
            </a:r>
            <a:r>
              <a:rPr lang="en-IN" sz="1600" dirty="0" err="1">
                <a:solidFill>
                  <a:srgbClr val="0070C0"/>
                </a:solidFill>
                <a:latin typeface="RobotoMono"/>
                <a:ea typeface="RobotoMono"/>
              </a:rPr>
              <a:t>npm</a:t>
            </a:r>
            <a:r>
              <a:rPr lang="en-IN" sz="1600" dirty="0">
                <a:solidFill>
                  <a:srgbClr val="0070C0"/>
                </a:solidFill>
                <a:latin typeface="RobotoMono"/>
                <a:ea typeface="RobotoMono"/>
              </a:rPr>
              <a:t> install</a:t>
            </a:r>
            <a:endParaRPr lang="en-IN" sz="1600" dirty="0">
              <a:solidFill>
                <a:srgbClr val="0070C0"/>
              </a:solidFill>
              <a:latin typeface="Times New Roman"/>
            </a:endParaRPr>
          </a:p>
        </p:txBody>
      </p:sp>
      <p:sp>
        <p:nvSpPr>
          <p:cNvPr id="538" name="Freeform 537"/>
          <p:cNvSpPr/>
          <p:nvPr/>
        </p:nvSpPr>
        <p:spPr>
          <a:xfrm>
            <a:off x="582768" y="5863536"/>
            <a:ext cx="69120" cy="68688"/>
          </a:xfrm>
          <a:custGeom>
            <a:avLst/>
            <a:gdLst/>
            <a:ahLst/>
            <a:cxnLst/>
            <a:rect l="0" t="0" r="r" b="b"/>
            <a:pathLst>
              <a:path w="160" h="159">
                <a:moveTo>
                  <a:pt x="160" y="79"/>
                </a:moveTo>
                <a:cubicBezTo>
                  <a:pt x="160" y="90"/>
                  <a:pt x="158" y="101"/>
                  <a:pt x="154" y="110"/>
                </a:cubicBezTo>
                <a:cubicBezTo>
                  <a:pt x="149" y="120"/>
                  <a:pt x="143" y="129"/>
                  <a:pt x="135" y="136"/>
                </a:cubicBezTo>
                <a:cubicBezTo>
                  <a:pt x="128" y="144"/>
                  <a:pt x="119" y="149"/>
                  <a:pt x="110" y="153"/>
                </a:cubicBezTo>
                <a:cubicBezTo>
                  <a:pt x="100" y="157"/>
                  <a:pt x="90" y="159"/>
                  <a:pt x="79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39" y="149"/>
                  <a:pt x="31" y="144"/>
                  <a:pt x="23" y="136"/>
                </a:cubicBezTo>
                <a:cubicBezTo>
                  <a:pt x="16" y="129"/>
                  <a:pt x="10" y="120"/>
                  <a:pt x="6" y="110"/>
                </a:cubicBezTo>
                <a:cubicBezTo>
                  <a:pt x="2" y="101"/>
                  <a:pt x="0" y="90"/>
                  <a:pt x="0" y="79"/>
                </a:cubicBezTo>
                <a:cubicBezTo>
                  <a:pt x="0" y="68"/>
                  <a:pt x="2" y="58"/>
                  <a:pt x="6" y="49"/>
                </a:cubicBezTo>
                <a:cubicBezTo>
                  <a:pt x="10" y="39"/>
                  <a:pt x="16" y="30"/>
                  <a:pt x="23" y="23"/>
                </a:cubicBezTo>
                <a:cubicBezTo>
                  <a:pt x="31" y="15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8" y="15"/>
                  <a:pt x="135" y="23"/>
                </a:cubicBezTo>
                <a:cubicBezTo>
                  <a:pt x="143" y="30"/>
                  <a:pt x="149" y="39"/>
                  <a:pt x="154" y="49"/>
                </a:cubicBezTo>
                <a:cubicBezTo>
                  <a:pt x="158" y="58"/>
                  <a:pt x="160" y="68"/>
                  <a:pt x="160" y="79"/>
                </a:cubicBez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39" name="Freeform 538"/>
          <p:cNvSpPr/>
          <p:nvPr/>
        </p:nvSpPr>
        <p:spPr>
          <a:xfrm>
            <a:off x="834192" y="5737824"/>
            <a:ext cx="1086048" cy="320112"/>
          </a:xfrm>
          <a:custGeom>
            <a:avLst/>
            <a:gdLst/>
            <a:ahLst/>
            <a:cxnLst/>
            <a:rect l="0" t="0" r="r" b="b"/>
            <a:pathLst>
              <a:path w="2514" h="741">
                <a:moveTo>
                  <a:pt x="0" y="662"/>
                </a:moveTo>
                <a:lnTo>
                  <a:pt x="0" y="79"/>
                </a:lnTo>
                <a:cubicBezTo>
                  <a:pt x="0" y="68"/>
                  <a:pt x="2" y="58"/>
                  <a:pt x="6" y="49"/>
                </a:cubicBezTo>
                <a:cubicBezTo>
                  <a:pt x="10" y="39"/>
                  <a:pt x="16" y="30"/>
                  <a:pt x="23" y="23"/>
                </a:cubicBezTo>
                <a:cubicBezTo>
                  <a:pt x="31" y="15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lnTo>
                  <a:pt x="2435" y="0"/>
                </a:lnTo>
                <a:cubicBezTo>
                  <a:pt x="2446" y="0"/>
                  <a:pt x="2456" y="2"/>
                  <a:pt x="2465" y="6"/>
                </a:cubicBezTo>
                <a:cubicBezTo>
                  <a:pt x="2475" y="10"/>
                  <a:pt x="2484" y="15"/>
                  <a:pt x="2491" y="23"/>
                </a:cubicBezTo>
                <a:cubicBezTo>
                  <a:pt x="2499" y="30"/>
                  <a:pt x="2504" y="39"/>
                  <a:pt x="2508" y="49"/>
                </a:cubicBezTo>
                <a:cubicBezTo>
                  <a:pt x="2512" y="58"/>
                  <a:pt x="2514" y="68"/>
                  <a:pt x="2514" y="79"/>
                </a:cubicBezTo>
                <a:lnTo>
                  <a:pt x="2514" y="662"/>
                </a:lnTo>
                <a:cubicBezTo>
                  <a:pt x="2514" y="673"/>
                  <a:pt x="2512" y="683"/>
                  <a:pt x="2508" y="692"/>
                </a:cubicBezTo>
                <a:cubicBezTo>
                  <a:pt x="2504" y="702"/>
                  <a:pt x="2499" y="711"/>
                  <a:pt x="2491" y="718"/>
                </a:cubicBezTo>
                <a:cubicBezTo>
                  <a:pt x="2484" y="726"/>
                  <a:pt x="2475" y="731"/>
                  <a:pt x="2465" y="735"/>
                </a:cubicBezTo>
                <a:cubicBezTo>
                  <a:pt x="2456" y="739"/>
                  <a:pt x="2446" y="741"/>
                  <a:pt x="2435" y="741"/>
                </a:cubicBezTo>
                <a:lnTo>
                  <a:pt x="79" y="741"/>
                </a:lnTo>
                <a:cubicBezTo>
                  <a:pt x="69" y="741"/>
                  <a:pt x="59" y="739"/>
                  <a:pt x="49" y="735"/>
                </a:cubicBezTo>
                <a:cubicBezTo>
                  <a:pt x="39" y="731"/>
                  <a:pt x="31" y="726"/>
                  <a:pt x="23" y="718"/>
                </a:cubicBezTo>
                <a:cubicBezTo>
                  <a:pt x="16" y="711"/>
                  <a:pt x="10" y="702"/>
                  <a:pt x="6" y="692"/>
                </a:cubicBezTo>
                <a:cubicBezTo>
                  <a:pt x="2" y="683"/>
                  <a:pt x="0" y="673"/>
                  <a:pt x="0" y="662"/>
                </a:cubicBezTo>
                <a:close/>
              </a:path>
            </a:pathLst>
          </a:custGeom>
          <a:solidFill>
            <a:srgbClr val="ECF0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0" name="TextBox 539"/>
          <p:cNvSpPr txBox="1"/>
          <p:nvPr/>
        </p:nvSpPr>
        <p:spPr>
          <a:xfrm>
            <a:off x="2784672" y="5402592"/>
            <a:ext cx="2051844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 - Install dependencies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1" name="TextBox 540"/>
          <p:cNvSpPr txBox="1"/>
          <p:nvPr/>
        </p:nvSpPr>
        <p:spPr>
          <a:xfrm>
            <a:off x="898128" y="5800896"/>
            <a:ext cx="807401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  <a:latin typeface="RobotoMono"/>
                <a:ea typeface="RobotoMono"/>
              </a:rPr>
              <a:t>COPY . .</a:t>
            </a:r>
            <a:endParaRPr lang="en-IN" sz="1600" dirty="0">
              <a:solidFill>
                <a:srgbClr val="0070C0"/>
              </a:solidFill>
              <a:latin typeface="Times New Roman"/>
            </a:endParaRPr>
          </a:p>
        </p:txBody>
      </p:sp>
      <p:sp>
        <p:nvSpPr>
          <p:cNvPr id="542" name="Freeform 541"/>
          <p:cNvSpPr/>
          <p:nvPr/>
        </p:nvSpPr>
        <p:spPr>
          <a:xfrm>
            <a:off x="582768" y="6206112"/>
            <a:ext cx="69120" cy="69120"/>
          </a:xfrm>
          <a:custGeom>
            <a:avLst/>
            <a:gdLst/>
            <a:ahLst/>
            <a:cxnLst/>
            <a:rect l="0" t="0" r="r" b="b"/>
            <a:pathLst>
              <a:path w="160" h="160">
                <a:moveTo>
                  <a:pt x="160" y="80"/>
                </a:moveTo>
                <a:cubicBezTo>
                  <a:pt x="160" y="90"/>
                  <a:pt x="158" y="101"/>
                  <a:pt x="154" y="111"/>
                </a:cubicBezTo>
                <a:cubicBezTo>
                  <a:pt x="149" y="121"/>
                  <a:pt x="143" y="129"/>
                  <a:pt x="135" y="137"/>
                </a:cubicBezTo>
                <a:cubicBezTo>
                  <a:pt x="128" y="144"/>
                  <a:pt x="119" y="150"/>
                  <a:pt x="110" y="154"/>
                </a:cubicBezTo>
                <a:cubicBezTo>
                  <a:pt x="100" y="158"/>
                  <a:pt x="90" y="160"/>
                  <a:pt x="79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39" y="150"/>
                  <a:pt x="31" y="144"/>
                  <a:pt x="23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1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40"/>
                  <a:pt x="16" y="31"/>
                  <a:pt x="23" y="24"/>
                </a:cubicBezTo>
                <a:cubicBezTo>
                  <a:pt x="31" y="16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8" y="16"/>
                  <a:pt x="135" y="24"/>
                </a:cubicBezTo>
                <a:cubicBezTo>
                  <a:pt x="143" y="31"/>
                  <a:pt x="149" y="40"/>
                  <a:pt x="154" y="49"/>
                </a:cubicBezTo>
                <a:cubicBezTo>
                  <a:pt x="158" y="59"/>
                  <a:pt x="160" y="69"/>
                  <a:pt x="160" y="80"/>
                </a:cubicBez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43" name="Freeform 542"/>
          <p:cNvSpPr/>
          <p:nvPr/>
        </p:nvSpPr>
        <p:spPr>
          <a:xfrm>
            <a:off x="834192" y="6080400"/>
            <a:ext cx="1440720" cy="320544"/>
          </a:xfrm>
          <a:custGeom>
            <a:avLst/>
            <a:gdLst/>
            <a:ahLst/>
            <a:cxnLst/>
            <a:rect l="0" t="0" r="r" b="b"/>
            <a:pathLst>
              <a:path w="3335" h="742">
                <a:moveTo>
                  <a:pt x="0" y="663"/>
                </a:moveTo>
                <a:lnTo>
                  <a:pt x="0" y="80"/>
                </a:lnTo>
                <a:cubicBezTo>
                  <a:pt x="0" y="69"/>
                  <a:pt x="2" y="59"/>
                  <a:pt x="6" y="49"/>
                </a:cubicBezTo>
                <a:cubicBezTo>
                  <a:pt x="10" y="40"/>
                  <a:pt x="16" y="31"/>
                  <a:pt x="23" y="24"/>
                </a:cubicBezTo>
                <a:cubicBezTo>
                  <a:pt x="31" y="16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lnTo>
                  <a:pt x="3255" y="0"/>
                </a:lnTo>
                <a:cubicBezTo>
                  <a:pt x="3266" y="0"/>
                  <a:pt x="3276" y="2"/>
                  <a:pt x="3286" y="6"/>
                </a:cubicBezTo>
                <a:cubicBezTo>
                  <a:pt x="3295" y="10"/>
                  <a:pt x="3304" y="16"/>
                  <a:pt x="3311" y="24"/>
                </a:cubicBezTo>
                <a:cubicBezTo>
                  <a:pt x="3319" y="31"/>
                  <a:pt x="3325" y="40"/>
                  <a:pt x="3329" y="49"/>
                </a:cubicBezTo>
                <a:cubicBezTo>
                  <a:pt x="3333" y="59"/>
                  <a:pt x="3335" y="69"/>
                  <a:pt x="3335" y="80"/>
                </a:cubicBezTo>
                <a:lnTo>
                  <a:pt x="3335" y="663"/>
                </a:lnTo>
                <a:cubicBezTo>
                  <a:pt x="3335" y="673"/>
                  <a:pt x="3333" y="683"/>
                  <a:pt x="3329" y="693"/>
                </a:cubicBezTo>
                <a:cubicBezTo>
                  <a:pt x="3325" y="703"/>
                  <a:pt x="3319" y="711"/>
                  <a:pt x="3311" y="719"/>
                </a:cubicBezTo>
                <a:cubicBezTo>
                  <a:pt x="3304" y="726"/>
                  <a:pt x="3295" y="732"/>
                  <a:pt x="3286" y="736"/>
                </a:cubicBezTo>
                <a:cubicBezTo>
                  <a:pt x="3276" y="740"/>
                  <a:pt x="3266" y="742"/>
                  <a:pt x="3255" y="742"/>
                </a:cubicBezTo>
                <a:lnTo>
                  <a:pt x="79" y="742"/>
                </a:lnTo>
                <a:cubicBezTo>
                  <a:pt x="69" y="742"/>
                  <a:pt x="59" y="740"/>
                  <a:pt x="49" y="736"/>
                </a:cubicBezTo>
                <a:cubicBezTo>
                  <a:pt x="39" y="732"/>
                  <a:pt x="31" y="726"/>
                  <a:pt x="23" y="719"/>
                </a:cubicBezTo>
                <a:cubicBezTo>
                  <a:pt x="16" y="711"/>
                  <a:pt x="10" y="703"/>
                  <a:pt x="6" y="693"/>
                </a:cubicBezTo>
                <a:cubicBezTo>
                  <a:pt x="2" y="683"/>
                  <a:pt x="0" y="673"/>
                  <a:pt x="0" y="663"/>
                </a:cubicBezTo>
                <a:close/>
              </a:path>
            </a:pathLst>
          </a:custGeom>
          <a:solidFill>
            <a:srgbClr val="ECF0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4" name="TextBox 543"/>
          <p:cNvSpPr txBox="1"/>
          <p:nvPr/>
        </p:nvSpPr>
        <p:spPr>
          <a:xfrm>
            <a:off x="1950048" y="5745600"/>
            <a:ext cx="2199320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 - Copy application code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5" name="TextBox 544"/>
          <p:cNvSpPr txBox="1"/>
          <p:nvPr/>
        </p:nvSpPr>
        <p:spPr>
          <a:xfrm>
            <a:off x="898128" y="6143904"/>
            <a:ext cx="1354538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  <a:latin typeface="RobotoMono"/>
                <a:ea typeface="RobotoMono"/>
              </a:rPr>
              <a:t>EXPOSE 3000</a:t>
            </a:r>
            <a:endParaRPr lang="en-IN" sz="1600" dirty="0">
              <a:solidFill>
                <a:srgbClr val="0070C0"/>
              </a:solidFill>
              <a:latin typeface="Times New Roman"/>
            </a:endParaRPr>
          </a:p>
        </p:txBody>
      </p:sp>
      <p:sp>
        <p:nvSpPr>
          <p:cNvPr id="546" name="Freeform 545"/>
          <p:cNvSpPr/>
          <p:nvPr/>
        </p:nvSpPr>
        <p:spPr>
          <a:xfrm>
            <a:off x="582768" y="6560784"/>
            <a:ext cx="69120" cy="68688"/>
          </a:xfrm>
          <a:custGeom>
            <a:avLst/>
            <a:gdLst/>
            <a:ahLst/>
            <a:cxnLst/>
            <a:rect l="0" t="0" r="r" b="b"/>
            <a:pathLst>
              <a:path w="160" h="159">
                <a:moveTo>
                  <a:pt x="160" y="80"/>
                </a:moveTo>
                <a:cubicBezTo>
                  <a:pt x="160" y="90"/>
                  <a:pt x="158" y="101"/>
                  <a:pt x="154" y="110"/>
                </a:cubicBezTo>
                <a:cubicBezTo>
                  <a:pt x="149" y="120"/>
                  <a:pt x="143" y="129"/>
                  <a:pt x="135" y="136"/>
                </a:cubicBezTo>
                <a:cubicBezTo>
                  <a:pt x="128" y="144"/>
                  <a:pt x="119" y="149"/>
                  <a:pt x="110" y="153"/>
                </a:cubicBezTo>
                <a:cubicBezTo>
                  <a:pt x="100" y="157"/>
                  <a:pt x="90" y="159"/>
                  <a:pt x="79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39" y="149"/>
                  <a:pt x="31" y="144"/>
                  <a:pt x="23" y="136"/>
                </a:cubicBezTo>
                <a:cubicBezTo>
                  <a:pt x="16" y="129"/>
                  <a:pt x="10" y="120"/>
                  <a:pt x="6" y="110"/>
                </a:cubicBezTo>
                <a:cubicBezTo>
                  <a:pt x="2" y="101"/>
                  <a:pt x="0" y="90"/>
                  <a:pt x="0" y="80"/>
                </a:cubicBezTo>
                <a:cubicBezTo>
                  <a:pt x="0" y="69"/>
                  <a:pt x="2" y="58"/>
                  <a:pt x="6" y="49"/>
                </a:cubicBezTo>
                <a:cubicBezTo>
                  <a:pt x="10" y="39"/>
                  <a:pt x="16" y="30"/>
                  <a:pt x="23" y="23"/>
                </a:cubicBezTo>
                <a:cubicBezTo>
                  <a:pt x="31" y="15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8" y="15"/>
                  <a:pt x="135" y="23"/>
                </a:cubicBezTo>
                <a:cubicBezTo>
                  <a:pt x="143" y="30"/>
                  <a:pt x="149" y="39"/>
                  <a:pt x="154" y="49"/>
                </a:cubicBezTo>
                <a:cubicBezTo>
                  <a:pt x="158" y="58"/>
                  <a:pt x="160" y="69"/>
                  <a:pt x="160" y="80"/>
                </a:cubicBez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47" name="Freeform 546"/>
          <p:cNvSpPr/>
          <p:nvPr/>
        </p:nvSpPr>
        <p:spPr>
          <a:xfrm>
            <a:off x="834192" y="6435072"/>
            <a:ext cx="3109536" cy="308880"/>
          </a:xfrm>
          <a:custGeom>
            <a:avLst/>
            <a:gdLst/>
            <a:ahLst/>
            <a:cxnLst/>
            <a:rect l="0" t="0" r="r" b="b"/>
            <a:pathLst>
              <a:path w="7198" h="715">
                <a:moveTo>
                  <a:pt x="0" y="636"/>
                </a:moveTo>
                <a:lnTo>
                  <a:pt x="0" y="79"/>
                </a:lnTo>
                <a:cubicBezTo>
                  <a:pt x="0" y="68"/>
                  <a:pt x="2" y="58"/>
                  <a:pt x="6" y="49"/>
                </a:cubicBezTo>
                <a:cubicBezTo>
                  <a:pt x="10" y="39"/>
                  <a:pt x="16" y="30"/>
                  <a:pt x="23" y="23"/>
                </a:cubicBezTo>
                <a:cubicBezTo>
                  <a:pt x="31" y="15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lnTo>
                  <a:pt x="7118" y="0"/>
                </a:lnTo>
                <a:cubicBezTo>
                  <a:pt x="7129" y="0"/>
                  <a:pt x="7139" y="2"/>
                  <a:pt x="7149" y="6"/>
                </a:cubicBezTo>
                <a:cubicBezTo>
                  <a:pt x="7158" y="10"/>
                  <a:pt x="7167" y="15"/>
                  <a:pt x="7174" y="23"/>
                </a:cubicBezTo>
                <a:cubicBezTo>
                  <a:pt x="7182" y="30"/>
                  <a:pt x="7188" y="39"/>
                  <a:pt x="7192" y="49"/>
                </a:cubicBezTo>
                <a:cubicBezTo>
                  <a:pt x="7196" y="58"/>
                  <a:pt x="7198" y="68"/>
                  <a:pt x="7198" y="79"/>
                </a:cubicBezTo>
                <a:lnTo>
                  <a:pt x="7198" y="636"/>
                </a:lnTo>
                <a:cubicBezTo>
                  <a:pt x="7198" y="646"/>
                  <a:pt x="7196" y="656"/>
                  <a:pt x="7192" y="666"/>
                </a:cubicBezTo>
                <a:cubicBezTo>
                  <a:pt x="7188" y="676"/>
                  <a:pt x="7182" y="684"/>
                  <a:pt x="7174" y="692"/>
                </a:cubicBezTo>
                <a:cubicBezTo>
                  <a:pt x="7167" y="699"/>
                  <a:pt x="7158" y="705"/>
                  <a:pt x="7149" y="709"/>
                </a:cubicBezTo>
                <a:cubicBezTo>
                  <a:pt x="7139" y="713"/>
                  <a:pt x="7129" y="715"/>
                  <a:pt x="7118" y="715"/>
                </a:cubicBezTo>
                <a:lnTo>
                  <a:pt x="79" y="715"/>
                </a:lnTo>
                <a:cubicBezTo>
                  <a:pt x="69" y="715"/>
                  <a:pt x="59" y="713"/>
                  <a:pt x="49" y="709"/>
                </a:cubicBezTo>
                <a:cubicBezTo>
                  <a:pt x="39" y="705"/>
                  <a:pt x="31" y="699"/>
                  <a:pt x="23" y="692"/>
                </a:cubicBezTo>
                <a:cubicBezTo>
                  <a:pt x="16" y="684"/>
                  <a:pt x="10" y="676"/>
                  <a:pt x="6" y="666"/>
                </a:cubicBezTo>
                <a:cubicBezTo>
                  <a:pt x="2" y="656"/>
                  <a:pt x="0" y="646"/>
                  <a:pt x="0" y="636"/>
                </a:cubicBezTo>
                <a:close/>
              </a:path>
            </a:pathLst>
          </a:custGeom>
          <a:solidFill>
            <a:srgbClr val="ECF0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8" name="TextBox 547"/>
          <p:cNvSpPr txBox="1"/>
          <p:nvPr/>
        </p:nvSpPr>
        <p:spPr>
          <a:xfrm>
            <a:off x="2308176" y="6088176"/>
            <a:ext cx="2362826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 - Document exposed port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9" name="TextBox 548"/>
          <p:cNvSpPr txBox="1"/>
          <p:nvPr/>
        </p:nvSpPr>
        <p:spPr>
          <a:xfrm>
            <a:off x="898128" y="6498144"/>
            <a:ext cx="2263312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  <a:latin typeface="RobotoMono"/>
                <a:ea typeface="RobotoMono"/>
              </a:rPr>
              <a:t>CMD ["node", "server.js"]</a:t>
            </a:r>
            <a:endParaRPr lang="en-IN" sz="1600" dirty="0">
              <a:solidFill>
                <a:srgbClr val="0070C0"/>
              </a:solidFill>
              <a:latin typeface="Times New Roman"/>
            </a:endParaRPr>
          </a:p>
        </p:txBody>
      </p:sp>
      <p:sp>
        <p:nvSpPr>
          <p:cNvPr id="550" name="TextBox 549"/>
          <p:cNvSpPr txBox="1"/>
          <p:nvPr/>
        </p:nvSpPr>
        <p:spPr>
          <a:xfrm>
            <a:off x="3976992" y="6442848"/>
            <a:ext cx="1518044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 - Run command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Freeform 508">
            <a:extLst>
              <a:ext uri="{FF2B5EF4-FFF2-40B4-BE49-F238E27FC236}">
                <a16:creationId xmlns:a16="http://schemas.microsoft.com/office/drawing/2014/main" id="{368137A4-5B01-5707-DFD8-B4EE8E49E8C0}"/>
              </a:ext>
            </a:extLst>
          </p:cNvPr>
          <p:cNvSpPr/>
          <p:nvPr/>
        </p:nvSpPr>
        <p:spPr>
          <a:xfrm>
            <a:off x="141514" y="70545"/>
            <a:ext cx="554438" cy="494814"/>
          </a:xfrm>
          <a:custGeom>
            <a:avLst/>
            <a:gdLst/>
            <a:ahLst/>
            <a:cxnLst/>
            <a:rect l="0" t="0" r="r" b="b"/>
            <a:pathLst>
              <a:path w="675" h="711">
                <a:moveTo>
                  <a:pt x="655" y="159"/>
                </a:moveTo>
                <a:lnTo>
                  <a:pt x="573" y="159"/>
                </a:lnTo>
                <a:lnTo>
                  <a:pt x="193" y="1"/>
                </a:lnTo>
                <a:lnTo>
                  <a:pt x="192" y="1"/>
                </a:lnTo>
                <a:cubicBezTo>
                  <a:pt x="191" y="1"/>
                  <a:pt x="190" y="0"/>
                  <a:pt x="189" y="0"/>
                </a:cubicBezTo>
                <a:cubicBezTo>
                  <a:pt x="188" y="0"/>
                  <a:pt x="186" y="1"/>
                  <a:pt x="185" y="1"/>
                </a:cubicBezTo>
                <a:cubicBezTo>
                  <a:pt x="184" y="1"/>
                  <a:pt x="184" y="2"/>
                  <a:pt x="183" y="3"/>
                </a:cubicBezTo>
                <a:lnTo>
                  <a:pt x="182" y="3"/>
                </a:lnTo>
                <a:cubicBezTo>
                  <a:pt x="181" y="4"/>
                  <a:pt x="180" y="5"/>
                  <a:pt x="180" y="6"/>
                </a:cubicBezTo>
                <a:cubicBezTo>
                  <a:pt x="180" y="7"/>
                  <a:pt x="180" y="7"/>
                  <a:pt x="180" y="7"/>
                </a:cubicBezTo>
                <a:lnTo>
                  <a:pt x="69" y="162"/>
                </a:lnTo>
                <a:cubicBezTo>
                  <a:pt x="63" y="166"/>
                  <a:pt x="59" y="172"/>
                  <a:pt x="59" y="179"/>
                </a:cubicBezTo>
                <a:lnTo>
                  <a:pt x="59" y="219"/>
                </a:lnTo>
                <a:cubicBezTo>
                  <a:pt x="59" y="229"/>
                  <a:pt x="68" y="238"/>
                  <a:pt x="79" y="238"/>
                </a:cubicBezTo>
                <a:lnTo>
                  <a:pt x="109" y="238"/>
                </a:lnTo>
                <a:lnTo>
                  <a:pt x="35" y="671"/>
                </a:lnTo>
                <a:lnTo>
                  <a:pt x="0" y="671"/>
                </a:lnTo>
                <a:lnTo>
                  <a:pt x="0" y="711"/>
                </a:lnTo>
                <a:lnTo>
                  <a:pt x="377" y="711"/>
                </a:lnTo>
                <a:lnTo>
                  <a:pt x="377" y="671"/>
                </a:lnTo>
                <a:lnTo>
                  <a:pt x="342" y="671"/>
                </a:lnTo>
                <a:lnTo>
                  <a:pt x="269" y="238"/>
                </a:lnTo>
                <a:lnTo>
                  <a:pt x="655" y="238"/>
                </a:lnTo>
                <a:cubicBezTo>
                  <a:pt x="666" y="238"/>
                  <a:pt x="675" y="229"/>
                  <a:pt x="675" y="219"/>
                </a:cubicBezTo>
                <a:lnTo>
                  <a:pt x="675" y="179"/>
                </a:lnTo>
                <a:cubicBezTo>
                  <a:pt x="675" y="168"/>
                  <a:pt x="666" y="159"/>
                  <a:pt x="655" y="159"/>
                </a:cubicBezTo>
                <a:moveTo>
                  <a:pt x="223" y="238"/>
                </a:moveTo>
                <a:lnTo>
                  <a:pt x="189" y="266"/>
                </a:lnTo>
                <a:lnTo>
                  <a:pt x="155" y="238"/>
                </a:lnTo>
                <a:lnTo>
                  <a:pt x="223" y="238"/>
                </a:lnTo>
                <a:moveTo>
                  <a:pt x="189" y="418"/>
                </a:moveTo>
                <a:lnTo>
                  <a:pt x="262" y="466"/>
                </a:lnTo>
                <a:lnTo>
                  <a:pt x="189" y="505"/>
                </a:lnTo>
                <a:lnTo>
                  <a:pt x="115" y="466"/>
                </a:lnTo>
                <a:lnTo>
                  <a:pt x="189" y="418"/>
                </a:lnTo>
                <a:moveTo>
                  <a:pt x="116" y="432"/>
                </a:moveTo>
                <a:lnTo>
                  <a:pt x="125" y="377"/>
                </a:lnTo>
                <a:lnTo>
                  <a:pt x="163" y="401"/>
                </a:lnTo>
                <a:lnTo>
                  <a:pt x="116" y="432"/>
                </a:lnTo>
                <a:moveTo>
                  <a:pt x="215" y="401"/>
                </a:moveTo>
                <a:lnTo>
                  <a:pt x="252" y="377"/>
                </a:lnTo>
                <a:lnTo>
                  <a:pt x="261" y="432"/>
                </a:lnTo>
                <a:lnTo>
                  <a:pt x="215" y="401"/>
                </a:lnTo>
                <a:moveTo>
                  <a:pt x="189" y="384"/>
                </a:moveTo>
                <a:lnTo>
                  <a:pt x="132" y="346"/>
                </a:lnTo>
                <a:lnTo>
                  <a:pt x="189" y="300"/>
                </a:lnTo>
                <a:lnTo>
                  <a:pt x="245" y="346"/>
                </a:lnTo>
                <a:lnTo>
                  <a:pt x="189" y="384"/>
                </a:lnTo>
                <a:moveTo>
                  <a:pt x="138" y="307"/>
                </a:moveTo>
                <a:lnTo>
                  <a:pt x="145" y="265"/>
                </a:lnTo>
                <a:lnTo>
                  <a:pt x="168" y="283"/>
                </a:lnTo>
                <a:lnTo>
                  <a:pt x="138" y="307"/>
                </a:lnTo>
                <a:moveTo>
                  <a:pt x="210" y="283"/>
                </a:moveTo>
                <a:lnTo>
                  <a:pt x="233" y="265"/>
                </a:lnTo>
                <a:lnTo>
                  <a:pt x="240" y="307"/>
                </a:lnTo>
                <a:lnTo>
                  <a:pt x="210" y="283"/>
                </a:lnTo>
                <a:moveTo>
                  <a:pt x="95" y="159"/>
                </a:moveTo>
                <a:lnTo>
                  <a:pt x="179" y="42"/>
                </a:lnTo>
                <a:lnTo>
                  <a:pt x="179" y="119"/>
                </a:lnTo>
                <a:lnTo>
                  <a:pt x="139" y="119"/>
                </a:lnTo>
                <a:cubicBezTo>
                  <a:pt x="128" y="119"/>
                  <a:pt x="119" y="128"/>
                  <a:pt x="119" y="139"/>
                </a:cubicBezTo>
                <a:lnTo>
                  <a:pt x="119" y="159"/>
                </a:lnTo>
                <a:lnTo>
                  <a:pt x="95" y="159"/>
                </a:lnTo>
                <a:moveTo>
                  <a:pt x="106" y="491"/>
                </a:moveTo>
                <a:lnTo>
                  <a:pt x="161" y="521"/>
                </a:lnTo>
                <a:lnTo>
                  <a:pt x="95" y="556"/>
                </a:lnTo>
                <a:lnTo>
                  <a:pt x="106" y="491"/>
                </a:lnTo>
                <a:moveTo>
                  <a:pt x="302" y="671"/>
                </a:moveTo>
                <a:lnTo>
                  <a:pt x="75" y="671"/>
                </a:lnTo>
                <a:lnTo>
                  <a:pt x="89" y="590"/>
                </a:lnTo>
                <a:lnTo>
                  <a:pt x="189" y="536"/>
                </a:lnTo>
                <a:lnTo>
                  <a:pt x="288" y="590"/>
                </a:lnTo>
                <a:lnTo>
                  <a:pt x="302" y="671"/>
                </a:lnTo>
                <a:moveTo>
                  <a:pt x="272" y="491"/>
                </a:moveTo>
                <a:lnTo>
                  <a:pt x="283" y="556"/>
                </a:lnTo>
                <a:lnTo>
                  <a:pt x="217" y="521"/>
                </a:lnTo>
                <a:lnTo>
                  <a:pt x="272" y="491"/>
                </a:lnTo>
                <a:moveTo>
                  <a:pt x="259" y="159"/>
                </a:moveTo>
                <a:lnTo>
                  <a:pt x="259" y="139"/>
                </a:lnTo>
                <a:cubicBezTo>
                  <a:pt x="259" y="128"/>
                  <a:pt x="250" y="119"/>
                  <a:pt x="239" y="119"/>
                </a:cubicBezTo>
                <a:lnTo>
                  <a:pt x="199" y="119"/>
                </a:lnTo>
                <a:lnTo>
                  <a:pt x="199" y="25"/>
                </a:lnTo>
                <a:lnTo>
                  <a:pt x="522" y="159"/>
                </a:lnTo>
                <a:lnTo>
                  <a:pt x="259" y="159"/>
                </a:lnTo>
                <a:moveTo>
                  <a:pt x="298" y="219"/>
                </a:moveTo>
                <a:lnTo>
                  <a:pt x="275" y="219"/>
                </a:lnTo>
                <a:lnTo>
                  <a:pt x="275" y="179"/>
                </a:lnTo>
                <a:lnTo>
                  <a:pt x="298" y="179"/>
                </a:lnTo>
                <a:lnTo>
                  <a:pt x="298" y="219"/>
                </a:lnTo>
                <a:moveTo>
                  <a:pt x="358" y="219"/>
                </a:moveTo>
                <a:lnTo>
                  <a:pt x="318" y="219"/>
                </a:lnTo>
                <a:lnTo>
                  <a:pt x="318" y="179"/>
                </a:lnTo>
                <a:lnTo>
                  <a:pt x="358" y="179"/>
                </a:lnTo>
                <a:lnTo>
                  <a:pt x="358" y="219"/>
                </a:lnTo>
                <a:moveTo>
                  <a:pt x="417" y="219"/>
                </a:moveTo>
                <a:lnTo>
                  <a:pt x="378" y="219"/>
                </a:lnTo>
                <a:lnTo>
                  <a:pt x="378" y="179"/>
                </a:lnTo>
                <a:lnTo>
                  <a:pt x="417" y="179"/>
                </a:lnTo>
                <a:lnTo>
                  <a:pt x="417" y="219"/>
                </a:lnTo>
                <a:moveTo>
                  <a:pt x="477" y="219"/>
                </a:moveTo>
                <a:lnTo>
                  <a:pt x="437" y="219"/>
                </a:lnTo>
                <a:lnTo>
                  <a:pt x="437" y="179"/>
                </a:lnTo>
                <a:lnTo>
                  <a:pt x="477" y="179"/>
                </a:lnTo>
                <a:lnTo>
                  <a:pt x="477" y="219"/>
                </a:lnTo>
                <a:moveTo>
                  <a:pt x="536" y="219"/>
                </a:moveTo>
                <a:lnTo>
                  <a:pt x="497" y="219"/>
                </a:lnTo>
                <a:lnTo>
                  <a:pt x="497" y="179"/>
                </a:lnTo>
                <a:lnTo>
                  <a:pt x="536" y="179"/>
                </a:lnTo>
                <a:lnTo>
                  <a:pt x="536" y="219"/>
                </a:lnTo>
                <a:moveTo>
                  <a:pt x="596" y="219"/>
                </a:moveTo>
                <a:lnTo>
                  <a:pt x="556" y="219"/>
                </a:lnTo>
                <a:lnTo>
                  <a:pt x="556" y="179"/>
                </a:lnTo>
                <a:lnTo>
                  <a:pt x="596" y="179"/>
                </a:lnTo>
                <a:lnTo>
                  <a:pt x="596" y="219"/>
                </a:lnTo>
                <a:moveTo>
                  <a:pt x="655" y="209"/>
                </a:moveTo>
                <a:cubicBezTo>
                  <a:pt x="655" y="214"/>
                  <a:pt x="651" y="219"/>
                  <a:pt x="646" y="219"/>
                </a:cubicBezTo>
                <a:lnTo>
                  <a:pt x="616" y="219"/>
                </a:lnTo>
                <a:lnTo>
                  <a:pt x="616" y="179"/>
                </a:lnTo>
                <a:lnTo>
                  <a:pt x="646" y="179"/>
                </a:lnTo>
                <a:cubicBezTo>
                  <a:pt x="651" y="179"/>
                  <a:pt x="655" y="183"/>
                  <a:pt x="655" y="189"/>
                </a:cubicBezTo>
                <a:lnTo>
                  <a:pt x="655" y="209"/>
                </a:lnTo>
                <a:close/>
              </a:path>
            </a:pathLst>
          </a:custGeom>
          <a:solidFill>
            <a:srgbClr val="BD2032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36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C85D8A-55E1-BE4C-0D08-5125E9F1C930}"/>
              </a:ext>
            </a:extLst>
          </p:cNvPr>
          <p:cNvSpPr txBox="1"/>
          <p:nvPr/>
        </p:nvSpPr>
        <p:spPr>
          <a:xfrm>
            <a:off x="695952" y="63053"/>
            <a:ext cx="6206827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3600" b="1" dirty="0">
                <a:solidFill>
                  <a:srgbClr val="2C3E50"/>
                </a:solidFill>
                <a:latin typeface="SegoeUI"/>
                <a:ea typeface="SegoeUI"/>
              </a:rPr>
              <a:t> </a:t>
            </a:r>
            <a:r>
              <a:rPr lang="en-IN" sz="3600" b="1" dirty="0" err="1">
                <a:solidFill>
                  <a:srgbClr val="2C3E50"/>
                </a:solidFill>
                <a:latin typeface="SegoeUI"/>
                <a:ea typeface="SegoeUI"/>
              </a:rPr>
              <a:t>Dockerfile</a:t>
            </a:r>
            <a:r>
              <a:rPr lang="en-IN" sz="3600" b="1" dirty="0">
                <a:solidFill>
                  <a:srgbClr val="2C3E50"/>
                </a:solidFill>
                <a:latin typeface="SegoeUI"/>
                <a:ea typeface="SegoeUI"/>
              </a:rPr>
              <a:t>: Building Images</a:t>
            </a:r>
            <a:endParaRPr lang="en-IN" sz="3600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Freeform 501"/>
          <p:cNvSpPr/>
          <p:nvPr/>
        </p:nvSpPr>
        <p:spPr>
          <a:xfrm>
            <a:off x="0" y="0"/>
            <a:ext cx="14630544" cy="82296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3" name="Freeform 502"/>
          <p:cNvSpPr/>
          <p:nvPr/>
        </p:nvSpPr>
        <p:spPr>
          <a:xfrm>
            <a:off x="0" y="0"/>
            <a:ext cx="14630544" cy="82296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4" name="Freeform 503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r" b="b"/>
            <a:pathLst>
              <a:path w="31830" h="16378">
                <a:moveTo>
                  <a:pt x="0" y="0"/>
                </a:moveTo>
                <a:lnTo>
                  <a:pt x="31830" y="0"/>
                </a:lnTo>
                <a:lnTo>
                  <a:pt x="31830" y="16378"/>
                </a:lnTo>
                <a:lnTo>
                  <a:pt x="0" y="16378"/>
                </a:lnTo>
                <a:lnTo>
                  <a:pt x="0" y="0"/>
                </a:lnTo>
                <a:close/>
              </a:path>
            </a:pathLst>
          </a:custGeom>
          <a:solidFill>
            <a:srgbClr val="F8F9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6" name="Freeform 505"/>
          <p:cNvSpPr/>
          <p:nvPr/>
        </p:nvSpPr>
        <p:spPr>
          <a:xfrm>
            <a:off x="610416" y="264816"/>
            <a:ext cx="9072" cy="103248"/>
          </a:xfrm>
          <a:custGeom>
            <a:avLst/>
            <a:gdLst/>
            <a:ahLst/>
            <a:cxnLst/>
            <a:rect l="0" t="0" r="r" b="b"/>
            <a:pathLst>
              <a:path w="21" h="239">
                <a:moveTo>
                  <a:pt x="21" y="5"/>
                </a:moveTo>
                <a:cubicBezTo>
                  <a:pt x="21" y="2"/>
                  <a:pt x="19" y="0"/>
                  <a:pt x="16" y="0"/>
                </a:cubicBezTo>
                <a:lnTo>
                  <a:pt x="7" y="0"/>
                </a:lnTo>
                <a:cubicBezTo>
                  <a:pt x="4" y="0"/>
                  <a:pt x="0" y="2"/>
                  <a:pt x="0" y="5"/>
                </a:cubicBezTo>
                <a:lnTo>
                  <a:pt x="0" y="234"/>
                </a:lnTo>
                <a:cubicBezTo>
                  <a:pt x="0" y="237"/>
                  <a:pt x="4" y="239"/>
                  <a:pt x="7" y="239"/>
                </a:cubicBezTo>
                <a:lnTo>
                  <a:pt x="16" y="239"/>
                </a:lnTo>
                <a:cubicBezTo>
                  <a:pt x="19" y="239"/>
                  <a:pt x="21" y="237"/>
                  <a:pt x="21" y="234"/>
                </a:cubicBezTo>
                <a:lnTo>
                  <a:pt x="21" y="5"/>
                </a:lnTo>
                <a:close/>
              </a:path>
            </a:pathLst>
          </a:custGeom>
          <a:solidFill>
            <a:srgbClr val="66757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07" name="Freeform 506"/>
          <p:cNvSpPr/>
          <p:nvPr/>
        </p:nvSpPr>
        <p:spPr>
          <a:xfrm>
            <a:off x="602208" y="350352"/>
            <a:ext cx="25920" cy="26352"/>
          </a:xfrm>
          <a:custGeom>
            <a:avLst/>
            <a:gdLst/>
            <a:ahLst/>
            <a:cxnLst/>
            <a:rect l="0" t="0" r="r" b="b"/>
            <a:pathLst>
              <a:path w="60" h="61">
                <a:moveTo>
                  <a:pt x="60" y="30"/>
                </a:moveTo>
                <a:cubicBezTo>
                  <a:pt x="60" y="38"/>
                  <a:pt x="57" y="46"/>
                  <a:pt x="50" y="52"/>
                </a:cubicBezTo>
                <a:cubicBezTo>
                  <a:pt x="45" y="58"/>
                  <a:pt x="38" y="61"/>
                  <a:pt x="29" y="61"/>
                </a:cubicBezTo>
                <a:cubicBezTo>
                  <a:pt x="21" y="61"/>
                  <a:pt x="14" y="58"/>
                  <a:pt x="8" y="52"/>
                </a:cubicBezTo>
                <a:cubicBezTo>
                  <a:pt x="2" y="46"/>
                  <a:pt x="0" y="38"/>
                  <a:pt x="0" y="30"/>
                </a:cubicBezTo>
                <a:cubicBezTo>
                  <a:pt x="0" y="22"/>
                  <a:pt x="2" y="15"/>
                  <a:pt x="8" y="9"/>
                </a:cubicBezTo>
                <a:cubicBezTo>
                  <a:pt x="14" y="3"/>
                  <a:pt x="21" y="0"/>
                  <a:pt x="29" y="0"/>
                </a:cubicBezTo>
                <a:cubicBezTo>
                  <a:pt x="38" y="0"/>
                  <a:pt x="45" y="3"/>
                  <a:pt x="50" y="9"/>
                </a:cubicBezTo>
                <a:cubicBezTo>
                  <a:pt x="57" y="15"/>
                  <a:pt x="60" y="22"/>
                  <a:pt x="60" y="30"/>
                </a:cubicBezTo>
                <a:close/>
              </a:path>
            </a:pathLst>
          </a:custGeom>
          <a:solidFill>
            <a:srgbClr val="F1902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8" name="Freeform 507"/>
          <p:cNvSpPr/>
          <p:nvPr/>
        </p:nvSpPr>
        <p:spPr>
          <a:xfrm>
            <a:off x="606096" y="376272"/>
            <a:ext cx="17712" cy="17712"/>
          </a:xfrm>
          <a:custGeom>
            <a:avLst/>
            <a:gdLst/>
            <a:ahLst/>
            <a:cxnLst/>
            <a:rect l="0" t="0" r="r" b="b"/>
            <a:pathLst>
              <a:path w="41" h="41">
                <a:moveTo>
                  <a:pt x="41" y="21"/>
                </a:moveTo>
                <a:cubicBezTo>
                  <a:pt x="41" y="26"/>
                  <a:pt x="39" y="31"/>
                  <a:pt x="35" y="35"/>
                </a:cubicBezTo>
                <a:cubicBezTo>
                  <a:pt x="31" y="39"/>
                  <a:pt x="27" y="41"/>
                  <a:pt x="20" y="41"/>
                </a:cubicBezTo>
                <a:cubicBezTo>
                  <a:pt x="15" y="41"/>
                  <a:pt x="10" y="39"/>
                  <a:pt x="6" y="35"/>
                </a:cubicBezTo>
                <a:cubicBezTo>
                  <a:pt x="2" y="31"/>
                  <a:pt x="0" y="26"/>
                  <a:pt x="0" y="21"/>
                </a:cubicBezTo>
                <a:cubicBezTo>
                  <a:pt x="0" y="15"/>
                  <a:pt x="2" y="11"/>
                  <a:pt x="6" y="6"/>
                </a:cubicBezTo>
                <a:cubicBezTo>
                  <a:pt x="10" y="2"/>
                  <a:pt x="15" y="0"/>
                  <a:pt x="20" y="0"/>
                </a:cubicBezTo>
                <a:cubicBezTo>
                  <a:pt x="27" y="0"/>
                  <a:pt x="31" y="2"/>
                  <a:pt x="35" y="6"/>
                </a:cubicBezTo>
                <a:cubicBezTo>
                  <a:pt x="39" y="11"/>
                  <a:pt x="41" y="15"/>
                  <a:pt x="41" y="21"/>
                </a:cubicBezTo>
                <a:close/>
              </a:path>
            </a:pathLst>
          </a:custGeom>
          <a:solidFill>
            <a:srgbClr val="F1902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9" name="Freeform 508"/>
          <p:cNvSpPr/>
          <p:nvPr/>
        </p:nvSpPr>
        <p:spPr>
          <a:xfrm>
            <a:off x="141514" y="196128"/>
            <a:ext cx="554438" cy="494814"/>
          </a:xfrm>
          <a:custGeom>
            <a:avLst/>
            <a:gdLst/>
            <a:ahLst/>
            <a:cxnLst/>
            <a:rect l="0" t="0" r="r" b="b"/>
            <a:pathLst>
              <a:path w="675" h="711">
                <a:moveTo>
                  <a:pt x="655" y="159"/>
                </a:moveTo>
                <a:lnTo>
                  <a:pt x="573" y="159"/>
                </a:lnTo>
                <a:lnTo>
                  <a:pt x="193" y="1"/>
                </a:lnTo>
                <a:lnTo>
                  <a:pt x="192" y="1"/>
                </a:lnTo>
                <a:cubicBezTo>
                  <a:pt x="191" y="1"/>
                  <a:pt x="190" y="0"/>
                  <a:pt x="189" y="0"/>
                </a:cubicBezTo>
                <a:cubicBezTo>
                  <a:pt x="188" y="0"/>
                  <a:pt x="186" y="1"/>
                  <a:pt x="185" y="1"/>
                </a:cubicBezTo>
                <a:cubicBezTo>
                  <a:pt x="184" y="1"/>
                  <a:pt x="184" y="2"/>
                  <a:pt x="183" y="3"/>
                </a:cubicBezTo>
                <a:lnTo>
                  <a:pt x="182" y="3"/>
                </a:lnTo>
                <a:cubicBezTo>
                  <a:pt x="181" y="4"/>
                  <a:pt x="180" y="5"/>
                  <a:pt x="180" y="6"/>
                </a:cubicBezTo>
                <a:cubicBezTo>
                  <a:pt x="180" y="7"/>
                  <a:pt x="180" y="7"/>
                  <a:pt x="180" y="7"/>
                </a:cubicBezTo>
                <a:lnTo>
                  <a:pt x="69" y="162"/>
                </a:lnTo>
                <a:cubicBezTo>
                  <a:pt x="63" y="166"/>
                  <a:pt x="59" y="172"/>
                  <a:pt x="59" y="179"/>
                </a:cubicBezTo>
                <a:lnTo>
                  <a:pt x="59" y="219"/>
                </a:lnTo>
                <a:cubicBezTo>
                  <a:pt x="59" y="229"/>
                  <a:pt x="68" y="238"/>
                  <a:pt x="79" y="238"/>
                </a:cubicBezTo>
                <a:lnTo>
                  <a:pt x="109" y="238"/>
                </a:lnTo>
                <a:lnTo>
                  <a:pt x="35" y="671"/>
                </a:lnTo>
                <a:lnTo>
                  <a:pt x="0" y="671"/>
                </a:lnTo>
                <a:lnTo>
                  <a:pt x="0" y="711"/>
                </a:lnTo>
                <a:lnTo>
                  <a:pt x="377" y="711"/>
                </a:lnTo>
                <a:lnTo>
                  <a:pt x="377" y="671"/>
                </a:lnTo>
                <a:lnTo>
                  <a:pt x="342" y="671"/>
                </a:lnTo>
                <a:lnTo>
                  <a:pt x="269" y="238"/>
                </a:lnTo>
                <a:lnTo>
                  <a:pt x="655" y="238"/>
                </a:lnTo>
                <a:cubicBezTo>
                  <a:pt x="666" y="238"/>
                  <a:pt x="675" y="229"/>
                  <a:pt x="675" y="219"/>
                </a:cubicBezTo>
                <a:lnTo>
                  <a:pt x="675" y="179"/>
                </a:lnTo>
                <a:cubicBezTo>
                  <a:pt x="675" y="168"/>
                  <a:pt x="666" y="159"/>
                  <a:pt x="655" y="159"/>
                </a:cubicBezTo>
                <a:moveTo>
                  <a:pt x="223" y="238"/>
                </a:moveTo>
                <a:lnTo>
                  <a:pt x="189" y="266"/>
                </a:lnTo>
                <a:lnTo>
                  <a:pt x="155" y="238"/>
                </a:lnTo>
                <a:lnTo>
                  <a:pt x="223" y="238"/>
                </a:lnTo>
                <a:moveTo>
                  <a:pt x="189" y="418"/>
                </a:moveTo>
                <a:lnTo>
                  <a:pt x="262" y="466"/>
                </a:lnTo>
                <a:lnTo>
                  <a:pt x="189" y="505"/>
                </a:lnTo>
                <a:lnTo>
                  <a:pt x="115" y="466"/>
                </a:lnTo>
                <a:lnTo>
                  <a:pt x="189" y="418"/>
                </a:lnTo>
                <a:moveTo>
                  <a:pt x="116" y="432"/>
                </a:moveTo>
                <a:lnTo>
                  <a:pt x="125" y="377"/>
                </a:lnTo>
                <a:lnTo>
                  <a:pt x="163" y="401"/>
                </a:lnTo>
                <a:lnTo>
                  <a:pt x="116" y="432"/>
                </a:lnTo>
                <a:moveTo>
                  <a:pt x="215" y="401"/>
                </a:moveTo>
                <a:lnTo>
                  <a:pt x="252" y="377"/>
                </a:lnTo>
                <a:lnTo>
                  <a:pt x="261" y="432"/>
                </a:lnTo>
                <a:lnTo>
                  <a:pt x="215" y="401"/>
                </a:lnTo>
                <a:moveTo>
                  <a:pt x="189" y="384"/>
                </a:moveTo>
                <a:lnTo>
                  <a:pt x="132" y="346"/>
                </a:lnTo>
                <a:lnTo>
                  <a:pt x="189" y="300"/>
                </a:lnTo>
                <a:lnTo>
                  <a:pt x="245" y="346"/>
                </a:lnTo>
                <a:lnTo>
                  <a:pt x="189" y="384"/>
                </a:lnTo>
                <a:moveTo>
                  <a:pt x="138" y="307"/>
                </a:moveTo>
                <a:lnTo>
                  <a:pt x="145" y="265"/>
                </a:lnTo>
                <a:lnTo>
                  <a:pt x="168" y="283"/>
                </a:lnTo>
                <a:lnTo>
                  <a:pt x="138" y="307"/>
                </a:lnTo>
                <a:moveTo>
                  <a:pt x="210" y="283"/>
                </a:moveTo>
                <a:lnTo>
                  <a:pt x="233" y="265"/>
                </a:lnTo>
                <a:lnTo>
                  <a:pt x="240" y="307"/>
                </a:lnTo>
                <a:lnTo>
                  <a:pt x="210" y="283"/>
                </a:lnTo>
                <a:moveTo>
                  <a:pt x="95" y="159"/>
                </a:moveTo>
                <a:lnTo>
                  <a:pt x="179" y="42"/>
                </a:lnTo>
                <a:lnTo>
                  <a:pt x="179" y="119"/>
                </a:lnTo>
                <a:lnTo>
                  <a:pt x="139" y="119"/>
                </a:lnTo>
                <a:cubicBezTo>
                  <a:pt x="128" y="119"/>
                  <a:pt x="119" y="128"/>
                  <a:pt x="119" y="139"/>
                </a:cubicBezTo>
                <a:lnTo>
                  <a:pt x="119" y="159"/>
                </a:lnTo>
                <a:lnTo>
                  <a:pt x="95" y="159"/>
                </a:lnTo>
                <a:moveTo>
                  <a:pt x="106" y="491"/>
                </a:moveTo>
                <a:lnTo>
                  <a:pt x="161" y="521"/>
                </a:lnTo>
                <a:lnTo>
                  <a:pt x="95" y="556"/>
                </a:lnTo>
                <a:lnTo>
                  <a:pt x="106" y="491"/>
                </a:lnTo>
                <a:moveTo>
                  <a:pt x="302" y="671"/>
                </a:moveTo>
                <a:lnTo>
                  <a:pt x="75" y="671"/>
                </a:lnTo>
                <a:lnTo>
                  <a:pt x="89" y="590"/>
                </a:lnTo>
                <a:lnTo>
                  <a:pt x="189" y="536"/>
                </a:lnTo>
                <a:lnTo>
                  <a:pt x="288" y="590"/>
                </a:lnTo>
                <a:lnTo>
                  <a:pt x="302" y="671"/>
                </a:lnTo>
                <a:moveTo>
                  <a:pt x="272" y="491"/>
                </a:moveTo>
                <a:lnTo>
                  <a:pt x="283" y="556"/>
                </a:lnTo>
                <a:lnTo>
                  <a:pt x="217" y="521"/>
                </a:lnTo>
                <a:lnTo>
                  <a:pt x="272" y="491"/>
                </a:lnTo>
                <a:moveTo>
                  <a:pt x="259" y="159"/>
                </a:moveTo>
                <a:lnTo>
                  <a:pt x="259" y="139"/>
                </a:lnTo>
                <a:cubicBezTo>
                  <a:pt x="259" y="128"/>
                  <a:pt x="250" y="119"/>
                  <a:pt x="239" y="119"/>
                </a:cubicBezTo>
                <a:lnTo>
                  <a:pt x="199" y="119"/>
                </a:lnTo>
                <a:lnTo>
                  <a:pt x="199" y="25"/>
                </a:lnTo>
                <a:lnTo>
                  <a:pt x="522" y="159"/>
                </a:lnTo>
                <a:lnTo>
                  <a:pt x="259" y="159"/>
                </a:lnTo>
                <a:moveTo>
                  <a:pt x="298" y="219"/>
                </a:moveTo>
                <a:lnTo>
                  <a:pt x="275" y="219"/>
                </a:lnTo>
                <a:lnTo>
                  <a:pt x="275" y="179"/>
                </a:lnTo>
                <a:lnTo>
                  <a:pt x="298" y="179"/>
                </a:lnTo>
                <a:lnTo>
                  <a:pt x="298" y="219"/>
                </a:lnTo>
                <a:moveTo>
                  <a:pt x="358" y="219"/>
                </a:moveTo>
                <a:lnTo>
                  <a:pt x="318" y="219"/>
                </a:lnTo>
                <a:lnTo>
                  <a:pt x="318" y="179"/>
                </a:lnTo>
                <a:lnTo>
                  <a:pt x="358" y="179"/>
                </a:lnTo>
                <a:lnTo>
                  <a:pt x="358" y="219"/>
                </a:lnTo>
                <a:moveTo>
                  <a:pt x="417" y="219"/>
                </a:moveTo>
                <a:lnTo>
                  <a:pt x="378" y="219"/>
                </a:lnTo>
                <a:lnTo>
                  <a:pt x="378" y="179"/>
                </a:lnTo>
                <a:lnTo>
                  <a:pt x="417" y="179"/>
                </a:lnTo>
                <a:lnTo>
                  <a:pt x="417" y="219"/>
                </a:lnTo>
                <a:moveTo>
                  <a:pt x="477" y="219"/>
                </a:moveTo>
                <a:lnTo>
                  <a:pt x="437" y="219"/>
                </a:lnTo>
                <a:lnTo>
                  <a:pt x="437" y="179"/>
                </a:lnTo>
                <a:lnTo>
                  <a:pt x="477" y="179"/>
                </a:lnTo>
                <a:lnTo>
                  <a:pt x="477" y="219"/>
                </a:lnTo>
                <a:moveTo>
                  <a:pt x="536" y="219"/>
                </a:moveTo>
                <a:lnTo>
                  <a:pt x="497" y="219"/>
                </a:lnTo>
                <a:lnTo>
                  <a:pt x="497" y="179"/>
                </a:lnTo>
                <a:lnTo>
                  <a:pt x="536" y="179"/>
                </a:lnTo>
                <a:lnTo>
                  <a:pt x="536" y="219"/>
                </a:lnTo>
                <a:moveTo>
                  <a:pt x="596" y="219"/>
                </a:moveTo>
                <a:lnTo>
                  <a:pt x="556" y="219"/>
                </a:lnTo>
                <a:lnTo>
                  <a:pt x="556" y="179"/>
                </a:lnTo>
                <a:lnTo>
                  <a:pt x="596" y="179"/>
                </a:lnTo>
                <a:lnTo>
                  <a:pt x="596" y="219"/>
                </a:lnTo>
                <a:moveTo>
                  <a:pt x="655" y="209"/>
                </a:moveTo>
                <a:cubicBezTo>
                  <a:pt x="655" y="214"/>
                  <a:pt x="651" y="219"/>
                  <a:pt x="646" y="219"/>
                </a:cubicBezTo>
                <a:lnTo>
                  <a:pt x="616" y="219"/>
                </a:lnTo>
                <a:lnTo>
                  <a:pt x="616" y="179"/>
                </a:lnTo>
                <a:lnTo>
                  <a:pt x="646" y="179"/>
                </a:lnTo>
                <a:cubicBezTo>
                  <a:pt x="651" y="179"/>
                  <a:pt x="655" y="183"/>
                  <a:pt x="655" y="189"/>
                </a:cubicBezTo>
                <a:lnTo>
                  <a:pt x="655" y="209"/>
                </a:lnTo>
                <a:close/>
              </a:path>
            </a:pathLst>
          </a:custGeom>
          <a:solidFill>
            <a:srgbClr val="BD2032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36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10" name="Freeform 509"/>
          <p:cNvSpPr/>
          <p:nvPr/>
        </p:nvSpPr>
        <p:spPr>
          <a:xfrm>
            <a:off x="456192" y="256176"/>
            <a:ext cx="34992" cy="34992"/>
          </a:xfrm>
          <a:custGeom>
            <a:avLst/>
            <a:gdLst/>
            <a:ahLst/>
            <a:cxnLst/>
            <a:rect l="0" t="0" r="r" b="b"/>
            <a:pathLst>
              <a:path w="81" h="81">
                <a:moveTo>
                  <a:pt x="61" y="0"/>
                </a:moveTo>
                <a:lnTo>
                  <a:pt x="21" y="0"/>
                </a:lnTo>
                <a:cubicBezTo>
                  <a:pt x="9" y="0"/>
                  <a:pt x="0" y="9"/>
                  <a:pt x="0" y="20"/>
                </a:cubicBezTo>
                <a:lnTo>
                  <a:pt x="0" y="60"/>
                </a:lnTo>
                <a:cubicBezTo>
                  <a:pt x="0" y="71"/>
                  <a:pt x="9" y="81"/>
                  <a:pt x="21" y="81"/>
                </a:cubicBezTo>
                <a:lnTo>
                  <a:pt x="81" y="81"/>
                </a:lnTo>
                <a:lnTo>
                  <a:pt x="81" y="0"/>
                </a:lnTo>
                <a:lnTo>
                  <a:pt x="61" y="0"/>
                </a:lnTo>
                <a:close/>
              </a:path>
            </a:pathLst>
          </a:custGeom>
          <a:solidFill>
            <a:srgbClr val="4B545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11" name="Freeform 510"/>
          <p:cNvSpPr/>
          <p:nvPr/>
        </p:nvSpPr>
        <p:spPr>
          <a:xfrm>
            <a:off x="473472" y="256176"/>
            <a:ext cx="17712" cy="34992"/>
          </a:xfrm>
          <a:custGeom>
            <a:avLst/>
            <a:gdLst/>
            <a:ahLst/>
            <a:cxnLst/>
            <a:rect l="0" t="0" r="r" b="b"/>
            <a:pathLst>
              <a:path w="41" h="81">
                <a:moveTo>
                  <a:pt x="0" y="0"/>
                </a:moveTo>
                <a:lnTo>
                  <a:pt x="41" y="0"/>
                </a:lnTo>
                <a:lnTo>
                  <a:pt x="41" y="81"/>
                </a:lnTo>
                <a:lnTo>
                  <a:pt x="0" y="81"/>
                </a:lnTo>
                <a:lnTo>
                  <a:pt x="0" y="0"/>
                </a:lnTo>
                <a:close/>
              </a:path>
            </a:pathLst>
          </a:custGeom>
          <a:solidFill>
            <a:srgbClr val="CDD7D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2" name="Freeform 511"/>
          <p:cNvSpPr/>
          <p:nvPr/>
        </p:nvSpPr>
        <p:spPr>
          <a:xfrm>
            <a:off x="554256" y="391392"/>
            <a:ext cx="121824" cy="38448"/>
          </a:xfrm>
          <a:custGeom>
            <a:avLst/>
            <a:gdLst/>
            <a:ahLst/>
            <a:cxnLst/>
            <a:rect l="0" t="0" r="r" b="b"/>
            <a:pathLst>
              <a:path w="282" h="89">
                <a:moveTo>
                  <a:pt x="282" y="21"/>
                </a:moveTo>
                <a:lnTo>
                  <a:pt x="282" y="0"/>
                </a:lnTo>
                <a:lnTo>
                  <a:pt x="0" y="0"/>
                </a:lnTo>
                <a:lnTo>
                  <a:pt x="0" y="21"/>
                </a:lnTo>
                <a:lnTo>
                  <a:pt x="16" y="21"/>
                </a:lnTo>
                <a:lnTo>
                  <a:pt x="16" y="70"/>
                </a:lnTo>
                <a:lnTo>
                  <a:pt x="0" y="70"/>
                </a:lnTo>
                <a:lnTo>
                  <a:pt x="0" y="89"/>
                </a:lnTo>
                <a:lnTo>
                  <a:pt x="282" y="89"/>
                </a:lnTo>
                <a:lnTo>
                  <a:pt x="282" y="70"/>
                </a:lnTo>
                <a:lnTo>
                  <a:pt x="265" y="70"/>
                </a:lnTo>
                <a:lnTo>
                  <a:pt x="265" y="21"/>
                </a:lnTo>
                <a:lnTo>
                  <a:pt x="282" y="21"/>
                </a:lnTo>
                <a:close/>
              </a:path>
            </a:pathLst>
          </a:custGeom>
          <a:solidFill>
            <a:srgbClr val="66757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13" name="TextBox 512"/>
          <p:cNvSpPr txBox="1"/>
          <p:nvPr/>
        </p:nvSpPr>
        <p:spPr>
          <a:xfrm>
            <a:off x="695952" y="136944"/>
            <a:ext cx="6206827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3600" b="1" dirty="0">
                <a:solidFill>
                  <a:srgbClr val="2C3E50"/>
                </a:solidFill>
                <a:latin typeface="SegoeUI"/>
                <a:ea typeface="SegoeUI"/>
              </a:rPr>
              <a:t> </a:t>
            </a:r>
            <a:r>
              <a:rPr lang="en-IN" sz="3600" b="1" dirty="0" err="1">
                <a:solidFill>
                  <a:srgbClr val="2C3E50"/>
                </a:solidFill>
                <a:latin typeface="SegoeUI"/>
                <a:ea typeface="SegoeUI"/>
              </a:rPr>
              <a:t>Dockerfile</a:t>
            </a:r>
            <a:r>
              <a:rPr lang="en-IN" sz="3600" b="1" dirty="0">
                <a:solidFill>
                  <a:srgbClr val="2C3E50"/>
                </a:solidFill>
                <a:latin typeface="SegoeUI"/>
                <a:ea typeface="SegoeUI"/>
              </a:rPr>
              <a:t>: Building Images</a:t>
            </a:r>
            <a:endParaRPr lang="en-IN" sz="3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1" name="TextBox 550"/>
          <p:cNvSpPr txBox="1"/>
          <p:nvPr/>
        </p:nvSpPr>
        <p:spPr>
          <a:xfrm>
            <a:off x="456192" y="1099457"/>
            <a:ext cx="3430008" cy="492443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IN" sz="3200" b="1" dirty="0">
                <a:solidFill>
                  <a:srgbClr val="455A64"/>
                </a:solidFill>
                <a:latin typeface="SegoeUI"/>
                <a:ea typeface="SegoeUI"/>
              </a:rPr>
              <a:t>Best Practices:</a:t>
            </a:r>
            <a:endParaRPr lang="en-IN" sz="32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95952" y="1741714"/>
            <a:ext cx="88617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>
                <a:latin typeface="Lato" pitchFamily="34" charset="0"/>
              </a:rPr>
              <a:t>Use official base images (node, python, java)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Lato" pitchFamily="34" charset="0"/>
              </a:rPr>
              <a:t> Use smaller base images (alpine, slim)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Lato" pitchFamily="34" charset="0"/>
              </a:rPr>
              <a:t> Layer dependencies and code separately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Lato" pitchFamily="34" charset="0"/>
              </a:rPr>
              <a:t> Add `.</a:t>
            </a:r>
            <a:r>
              <a:rPr lang="en-US" sz="2800" dirty="0" err="1">
                <a:latin typeface="Lato" pitchFamily="34" charset="0"/>
              </a:rPr>
              <a:t>dockerignore</a:t>
            </a:r>
            <a:r>
              <a:rPr lang="en-US" sz="2800" dirty="0">
                <a:latin typeface="Lato" pitchFamily="34" charset="0"/>
              </a:rPr>
              <a:t>` (like `.</a:t>
            </a:r>
            <a:r>
              <a:rPr lang="en-US" sz="2800" dirty="0" err="1">
                <a:latin typeface="Lato" pitchFamily="34" charset="0"/>
              </a:rPr>
              <a:t>gitignore</a:t>
            </a:r>
            <a:r>
              <a:rPr lang="en-US" sz="2800" dirty="0">
                <a:latin typeface="Lato" pitchFamily="34" charset="0"/>
              </a:rPr>
              <a:t>` for </a:t>
            </a:r>
            <a:r>
              <a:rPr lang="en-US" sz="2800" dirty="0" err="1">
                <a:latin typeface="Lato" pitchFamily="34" charset="0"/>
              </a:rPr>
              <a:t>Docker</a:t>
            </a:r>
            <a:r>
              <a:rPr lang="en-US" sz="2800" dirty="0">
                <a:latin typeface="Lato" pitchFamily="34" charset="0"/>
              </a:rPr>
              <a:t>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77EB92-46A0-83AD-D44C-8E1C2E3A888F}"/>
              </a:ext>
            </a:extLst>
          </p:cNvPr>
          <p:cNvSpPr txBox="1"/>
          <p:nvPr/>
        </p:nvSpPr>
        <p:spPr>
          <a:xfrm>
            <a:off x="3442447" y="2759469"/>
            <a:ext cx="6866965" cy="1796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IN" sz="4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Session 2 </a:t>
            </a:r>
          </a:p>
          <a:p>
            <a:pPr algn="ctr">
              <a:lnSpc>
                <a:spcPts val="2550"/>
              </a:lnSpc>
            </a:pPr>
            <a:endParaRPr lang="en-IN" sz="440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algn="ctr">
              <a:lnSpc>
                <a:spcPts val="2550"/>
              </a:lnSpc>
            </a:pPr>
            <a:endParaRPr lang="en-IN" sz="440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algn="ctr">
              <a:lnSpc>
                <a:spcPts val="2550"/>
              </a:lnSpc>
            </a:pPr>
            <a:endParaRPr lang="en-IN" sz="440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algn="ctr">
              <a:lnSpc>
                <a:spcPts val="2550"/>
              </a:lnSpc>
            </a:pPr>
            <a:r>
              <a:rPr lang="en-IN" sz="4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Docker &amp;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469666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Freeform 552"/>
          <p:cNvSpPr/>
          <p:nvPr/>
        </p:nvSpPr>
        <p:spPr>
          <a:xfrm>
            <a:off x="0" y="0"/>
            <a:ext cx="14630544" cy="82296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4" name="Freeform 553"/>
          <p:cNvSpPr/>
          <p:nvPr/>
        </p:nvSpPr>
        <p:spPr>
          <a:xfrm>
            <a:off x="0" y="0"/>
            <a:ext cx="14630544" cy="82296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5" name="Freeform 554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r" b="b"/>
            <a:pathLst>
              <a:path w="31830" h="16378">
                <a:moveTo>
                  <a:pt x="0" y="0"/>
                </a:moveTo>
                <a:lnTo>
                  <a:pt x="31830" y="0"/>
                </a:lnTo>
                <a:lnTo>
                  <a:pt x="31830" y="16378"/>
                </a:lnTo>
                <a:lnTo>
                  <a:pt x="0" y="16378"/>
                </a:lnTo>
                <a:lnTo>
                  <a:pt x="0" y="0"/>
                </a:lnTo>
                <a:close/>
              </a:path>
            </a:pathLst>
          </a:custGeom>
          <a:solidFill>
            <a:srgbClr val="F8F9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6" name="Freeform 555"/>
          <p:cNvSpPr/>
          <p:nvPr/>
        </p:nvSpPr>
        <p:spPr>
          <a:xfrm>
            <a:off x="342576" y="1200096"/>
            <a:ext cx="13064976" cy="4080672"/>
          </a:xfrm>
          <a:custGeom>
            <a:avLst/>
            <a:gdLst/>
            <a:ahLst/>
            <a:cxnLst/>
            <a:rect l="0" t="0" r="r" b="b"/>
            <a:pathLst>
              <a:path w="30243" h="9446">
                <a:moveTo>
                  <a:pt x="0" y="0"/>
                </a:moveTo>
                <a:lnTo>
                  <a:pt x="30243" y="0"/>
                </a:lnTo>
                <a:lnTo>
                  <a:pt x="30243" y="9446"/>
                </a:lnTo>
                <a:lnTo>
                  <a:pt x="0" y="9446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58" name="Freeform 557"/>
          <p:cNvSpPr/>
          <p:nvPr/>
        </p:nvSpPr>
        <p:spPr>
          <a:xfrm>
            <a:off x="377136" y="193968"/>
            <a:ext cx="308880" cy="309312"/>
          </a:xfrm>
          <a:custGeom>
            <a:avLst/>
            <a:gdLst/>
            <a:ahLst/>
            <a:cxnLst/>
            <a:rect l="0" t="0" r="r" b="b"/>
            <a:pathLst>
              <a:path w="715" h="716">
                <a:moveTo>
                  <a:pt x="715" y="357"/>
                </a:moveTo>
                <a:cubicBezTo>
                  <a:pt x="715" y="381"/>
                  <a:pt x="713" y="404"/>
                  <a:pt x="708" y="427"/>
                </a:cubicBezTo>
                <a:cubicBezTo>
                  <a:pt x="704" y="450"/>
                  <a:pt x="697" y="473"/>
                  <a:pt x="688" y="494"/>
                </a:cubicBezTo>
                <a:cubicBezTo>
                  <a:pt x="679" y="516"/>
                  <a:pt x="668" y="536"/>
                  <a:pt x="655" y="556"/>
                </a:cubicBezTo>
                <a:cubicBezTo>
                  <a:pt x="642" y="575"/>
                  <a:pt x="627" y="593"/>
                  <a:pt x="610" y="610"/>
                </a:cubicBezTo>
                <a:cubicBezTo>
                  <a:pt x="594" y="628"/>
                  <a:pt x="576" y="642"/>
                  <a:pt x="556" y="655"/>
                </a:cubicBezTo>
                <a:cubicBezTo>
                  <a:pt x="537" y="668"/>
                  <a:pt x="516" y="680"/>
                  <a:pt x="495" y="688"/>
                </a:cubicBezTo>
                <a:cubicBezTo>
                  <a:pt x="473" y="697"/>
                  <a:pt x="450" y="704"/>
                  <a:pt x="427" y="709"/>
                </a:cubicBezTo>
                <a:cubicBezTo>
                  <a:pt x="404" y="713"/>
                  <a:pt x="381" y="716"/>
                  <a:pt x="358" y="716"/>
                </a:cubicBezTo>
                <a:cubicBezTo>
                  <a:pt x="334" y="716"/>
                  <a:pt x="311" y="713"/>
                  <a:pt x="288" y="709"/>
                </a:cubicBezTo>
                <a:cubicBezTo>
                  <a:pt x="265" y="704"/>
                  <a:pt x="243" y="697"/>
                  <a:pt x="221" y="688"/>
                </a:cubicBezTo>
                <a:cubicBezTo>
                  <a:pt x="199" y="680"/>
                  <a:pt x="178" y="668"/>
                  <a:pt x="158" y="655"/>
                </a:cubicBezTo>
                <a:cubicBezTo>
                  <a:pt x="139" y="642"/>
                  <a:pt x="121" y="628"/>
                  <a:pt x="104" y="610"/>
                </a:cubicBezTo>
                <a:cubicBezTo>
                  <a:pt x="88" y="593"/>
                  <a:pt x="73" y="575"/>
                  <a:pt x="60" y="556"/>
                </a:cubicBezTo>
                <a:cubicBezTo>
                  <a:pt x="47" y="536"/>
                  <a:pt x="36" y="516"/>
                  <a:pt x="27" y="494"/>
                </a:cubicBezTo>
                <a:cubicBezTo>
                  <a:pt x="18" y="473"/>
                  <a:pt x="11" y="450"/>
                  <a:pt x="6" y="427"/>
                </a:cubicBezTo>
                <a:cubicBezTo>
                  <a:pt x="2" y="404"/>
                  <a:pt x="0" y="381"/>
                  <a:pt x="0" y="357"/>
                </a:cubicBezTo>
                <a:cubicBezTo>
                  <a:pt x="0" y="334"/>
                  <a:pt x="2" y="311"/>
                  <a:pt x="6" y="288"/>
                </a:cubicBezTo>
                <a:cubicBezTo>
                  <a:pt x="11" y="265"/>
                  <a:pt x="18" y="242"/>
                  <a:pt x="27" y="221"/>
                </a:cubicBezTo>
                <a:cubicBezTo>
                  <a:pt x="36" y="199"/>
                  <a:pt x="47" y="179"/>
                  <a:pt x="60" y="159"/>
                </a:cubicBezTo>
                <a:cubicBezTo>
                  <a:pt x="73" y="140"/>
                  <a:pt x="88" y="121"/>
                  <a:pt x="104" y="105"/>
                </a:cubicBezTo>
                <a:cubicBezTo>
                  <a:pt x="121" y="88"/>
                  <a:pt x="139" y="74"/>
                  <a:pt x="158" y="60"/>
                </a:cubicBezTo>
                <a:cubicBezTo>
                  <a:pt x="178" y="47"/>
                  <a:pt x="199" y="36"/>
                  <a:pt x="221" y="27"/>
                </a:cubicBezTo>
                <a:cubicBezTo>
                  <a:pt x="243" y="19"/>
                  <a:pt x="265" y="12"/>
                  <a:pt x="288" y="7"/>
                </a:cubicBezTo>
                <a:cubicBezTo>
                  <a:pt x="311" y="3"/>
                  <a:pt x="334" y="0"/>
                  <a:pt x="358" y="0"/>
                </a:cubicBezTo>
                <a:cubicBezTo>
                  <a:pt x="381" y="0"/>
                  <a:pt x="404" y="3"/>
                  <a:pt x="427" y="7"/>
                </a:cubicBezTo>
                <a:cubicBezTo>
                  <a:pt x="450" y="12"/>
                  <a:pt x="473" y="19"/>
                  <a:pt x="495" y="27"/>
                </a:cubicBezTo>
                <a:cubicBezTo>
                  <a:pt x="516" y="36"/>
                  <a:pt x="537" y="47"/>
                  <a:pt x="556" y="60"/>
                </a:cubicBezTo>
                <a:cubicBezTo>
                  <a:pt x="576" y="74"/>
                  <a:pt x="594" y="88"/>
                  <a:pt x="610" y="105"/>
                </a:cubicBezTo>
                <a:cubicBezTo>
                  <a:pt x="627" y="121"/>
                  <a:pt x="642" y="140"/>
                  <a:pt x="655" y="159"/>
                </a:cubicBezTo>
                <a:cubicBezTo>
                  <a:pt x="668" y="179"/>
                  <a:pt x="679" y="199"/>
                  <a:pt x="688" y="221"/>
                </a:cubicBezTo>
                <a:cubicBezTo>
                  <a:pt x="697" y="242"/>
                  <a:pt x="704" y="265"/>
                  <a:pt x="708" y="288"/>
                </a:cubicBezTo>
                <a:cubicBezTo>
                  <a:pt x="713" y="311"/>
                  <a:pt x="715" y="334"/>
                  <a:pt x="715" y="357"/>
                </a:cubicBezTo>
                <a:close/>
              </a:path>
            </a:pathLst>
          </a:custGeom>
          <a:solidFill>
            <a:srgbClr val="DD2E4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59" name="Freeform 558"/>
          <p:cNvSpPr/>
          <p:nvPr/>
        </p:nvSpPr>
        <p:spPr>
          <a:xfrm>
            <a:off x="415584" y="232848"/>
            <a:ext cx="231984" cy="231552"/>
          </a:xfrm>
          <a:custGeom>
            <a:avLst/>
            <a:gdLst/>
            <a:ahLst/>
            <a:cxnLst/>
            <a:rect l="0" t="0" r="r" b="b"/>
            <a:pathLst>
              <a:path w="537" h="536">
                <a:moveTo>
                  <a:pt x="537" y="268"/>
                </a:moveTo>
                <a:cubicBezTo>
                  <a:pt x="537" y="286"/>
                  <a:pt x="535" y="303"/>
                  <a:pt x="532" y="321"/>
                </a:cubicBezTo>
                <a:cubicBezTo>
                  <a:pt x="528" y="338"/>
                  <a:pt x="523" y="355"/>
                  <a:pt x="516" y="371"/>
                </a:cubicBezTo>
                <a:cubicBezTo>
                  <a:pt x="510" y="387"/>
                  <a:pt x="501" y="403"/>
                  <a:pt x="492" y="417"/>
                </a:cubicBezTo>
                <a:cubicBezTo>
                  <a:pt x="482" y="432"/>
                  <a:pt x="471" y="445"/>
                  <a:pt x="458" y="458"/>
                </a:cubicBezTo>
                <a:cubicBezTo>
                  <a:pt x="446" y="470"/>
                  <a:pt x="432" y="481"/>
                  <a:pt x="418" y="491"/>
                </a:cubicBezTo>
                <a:cubicBezTo>
                  <a:pt x="403" y="501"/>
                  <a:pt x="388" y="509"/>
                  <a:pt x="370" y="516"/>
                </a:cubicBezTo>
                <a:cubicBezTo>
                  <a:pt x="354" y="523"/>
                  <a:pt x="337" y="528"/>
                  <a:pt x="320" y="531"/>
                </a:cubicBezTo>
                <a:cubicBezTo>
                  <a:pt x="303" y="535"/>
                  <a:pt x="285" y="536"/>
                  <a:pt x="268" y="536"/>
                </a:cubicBezTo>
                <a:cubicBezTo>
                  <a:pt x="250" y="536"/>
                  <a:pt x="233" y="535"/>
                  <a:pt x="216" y="531"/>
                </a:cubicBezTo>
                <a:cubicBezTo>
                  <a:pt x="198" y="528"/>
                  <a:pt x="182" y="523"/>
                  <a:pt x="165" y="516"/>
                </a:cubicBezTo>
                <a:cubicBezTo>
                  <a:pt x="149" y="509"/>
                  <a:pt x="134" y="501"/>
                  <a:pt x="119" y="491"/>
                </a:cubicBezTo>
                <a:cubicBezTo>
                  <a:pt x="104" y="481"/>
                  <a:pt x="91" y="470"/>
                  <a:pt x="78" y="458"/>
                </a:cubicBezTo>
                <a:cubicBezTo>
                  <a:pt x="66" y="445"/>
                  <a:pt x="55" y="432"/>
                  <a:pt x="45" y="417"/>
                </a:cubicBezTo>
                <a:cubicBezTo>
                  <a:pt x="35" y="403"/>
                  <a:pt x="27" y="387"/>
                  <a:pt x="20" y="371"/>
                </a:cubicBezTo>
                <a:cubicBezTo>
                  <a:pt x="14" y="355"/>
                  <a:pt x="9" y="338"/>
                  <a:pt x="5" y="321"/>
                </a:cubicBezTo>
                <a:cubicBezTo>
                  <a:pt x="2" y="303"/>
                  <a:pt x="0" y="286"/>
                  <a:pt x="0" y="268"/>
                </a:cubicBezTo>
                <a:cubicBezTo>
                  <a:pt x="0" y="250"/>
                  <a:pt x="2" y="232"/>
                  <a:pt x="5" y="215"/>
                </a:cubicBezTo>
                <a:cubicBezTo>
                  <a:pt x="9" y="198"/>
                  <a:pt x="14" y="181"/>
                  <a:pt x="20" y="165"/>
                </a:cubicBezTo>
                <a:cubicBezTo>
                  <a:pt x="27" y="149"/>
                  <a:pt x="35" y="133"/>
                  <a:pt x="45" y="119"/>
                </a:cubicBezTo>
                <a:cubicBezTo>
                  <a:pt x="55" y="104"/>
                  <a:pt x="66" y="90"/>
                  <a:pt x="78" y="78"/>
                </a:cubicBezTo>
                <a:cubicBezTo>
                  <a:pt x="91" y="66"/>
                  <a:pt x="104" y="55"/>
                  <a:pt x="119" y="45"/>
                </a:cubicBezTo>
                <a:cubicBezTo>
                  <a:pt x="134" y="35"/>
                  <a:pt x="149" y="27"/>
                  <a:pt x="165" y="20"/>
                </a:cubicBezTo>
                <a:cubicBezTo>
                  <a:pt x="182" y="13"/>
                  <a:pt x="198" y="8"/>
                  <a:pt x="216" y="5"/>
                </a:cubicBezTo>
                <a:cubicBezTo>
                  <a:pt x="233" y="1"/>
                  <a:pt x="250" y="0"/>
                  <a:pt x="268" y="0"/>
                </a:cubicBezTo>
                <a:cubicBezTo>
                  <a:pt x="285" y="0"/>
                  <a:pt x="303" y="1"/>
                  <a:pt x="320" y="5"/>
                </a:cubicBezTo>
                <a:cubicBezTo>
                  <a:pt x="337" y="8"/>
                  <a:pt x="354" y="13"/>
                  <a:pt x="370" y="20"/>
                </a:cubicBezTo>
                <a:cubicBezTo>
                  <a:pt x="388" y="27"/>
                  <a:pt x="403" y="35"/>
                  <a:pt x="418" y="45"/>
                </a:cubicBezTo>
                <a:cubicBezTo>
                  <a:pt x="432" y="55"/>
                  <a:pt x="446" y="66"/>
                  <a:pt x="458" y="78"/>
                </a:cubicBezTo>
                <a:cubicBezTo>
                  <a:pt x="471" y="90"/>
                  <a:pt x="482" y="104"/>
                  <a:pt x="492" y="119"/>
                </a:cubicBezTo>
                <a:cubicBezTo>
                  <a:pt x="501" y="133"/>
                  <a:pt x="510" y="149"/>
                  <a:pt x="516" y="165"/>
                </a:cubicBezTo>
                <a:cubicBezTo>
                  <a:pt x="523" y="181"/>
                  <a:pt x="528" y="198"/>
                  <a:pt x="532" y="215"/>
                </a:cubicBezTo>
                <a:cubicBezTo>
                  <a:pt x="535" y="232"/>
                  <a:pt x="537" y="250"/>
                  <a:pt x="537" y="26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0" name="Freeform 559"/>
          <p:cNvSpPr/>
          <p:nvPr/>
        </p:nvSpPr>
        <p:spPr>
          <a:xfrm>
            <a:off x="445392" y="262656"/>
            <a:ext cx="171936" cy="171936"/>
          </a:xfrm>
          <a:custGeom>
            <a:avLst/>
            <a:gdLst/>
            <a:ahLst/>
            <a:cxnLst/>
            <a:rect l="0" t="0" r="r" b="b"/>
            <a:pathLst>
              <a:path w="398" h="398">
                <a:moveTo>
                  <a:pt x="398" y="198"/>
                </a:moveTo>
                <a:cubicBezTo>
                  <a:pt x="398" y="212"/>
                  <a:pt x="397" y="224"/>
                  <a:pt x="394" y="237"/>
                </a:cubicBezTo>
                <a:cubicBezTo>
                  <a:pt x="392" y="250"/>
                  <a:pt x="388" y="262"/>
                  <a:pt x="383" y="274"/>
                </a:cubicBezTo>
                <a:cubicBezTo>
                  <a:pt x="378" y="286"/>
                  <a:pt x="372" y="298"/>
                  <a:pt x="365" y="309"/>
                </a:cubicBezTo>
                <a:cubicBezTo>
                  <a:pt x="358" y="320"/>
                  <a:pt x="348" y="330"/>
                  <a:pt x="339" y="339"/>
                </a:cubicBezTo>
                <a:cubicBezTo>
                  <a:pt x="330" y="348"/>
                  <a:pt x="320" y="356"/>
                  <a:pt x="309" y="363"/>
                </a:cubicBezTo>
                <a:cubicBezTo>
                  <a:pt x="298" y="371"/>
                  <a:pt x="287" y="377"/>
                  <a:pt x="275" y="383"/>
                </a:cubicBezTo>
                <a:cubicBezTo>
                  <a:pt x="263" y="388"/>
                  <a:pt x="250" y="392"/>
                  <a:pt x="238" y="394"/>
                </a:cubicBezTo>
                <a:cubicBezTo>
                  <a:pt x="225" y="397"/>
                  <a:pt x="212" y="398"/>
                  <a:pt x="199" y="398"/>
                </a:cubicBezTo>
                <a:cubicBezTo>
                  <a:pt x="186" y="398"/>
                  <a:pt x="173" y="397"/>
                  <a:pt x="160" y="394"/>
                </a:cubicBezTo>
                <a:cubicBezTo>
                  <a:pt x="147" y="392"/>
                  <a:pt x="135" y="388"/>
                  <a:pt x="123" y="383"/>
                </a:cubicBezTo>
                <a:cubicBezTo>
                  <a:pt x="111" y="377"/>
                  <a:pt x="99" y="371"/>
                  <a:pt x="89" y="363"/>
                </a:cubicBezTo>
                <a:cubicBezTo>
                  <a:pt x="78" y="356"/>
                  <a:pt x="68" y="348"/>
                  <a:pt x="58" y="339"/>
                </a:cubicBezTo>
                <a:cubicBezTo>
                  <a:pt x="49" y="330"/>
                  <a:pt x="41" y="320"/>
                  <a:pt x="34" y="309"/>
                </a:cubicBezTo>
                <a:cubicBezTo>
                  <a:pt x="27" y="298"/>
                  <a:pt x="20" y="286"/>
                  <a:pt x="15" y="274"/>
                </a:cubicBezTo>
                <a:cubicBezTo>
                  <a:pt x="10" y="262"/>
                  <a:pt x="7" y="250"/>
                  <a:pt x="4" y="237"/>
                </a:cubicBezTo>
                <a:cubicBezTo>
                  <a:pt x="2" y="224"/>
                  <a:pt x="0" y="212"/>
                  <a:pt x="0" y="198"/>
                </a:cubicBezTo>
                <a:cubicBezTo>
                  <a:pt x="0" y="185"/>
                  <a:pt x="2" y="173"/>
                  <a:pt x="4" y="160"/>
                </a:cubicBezTo>
                <a:cubicBezTo>
                  <a:pt x="7" y="147"/>
                  <a:pt x="10" y="135"/>
                  <a:pt x="15" y="123"/>
                </a:cubicBezTo>
                <a:cubicBezTo>
                  <a:pt x="20" y="111"/>
                  <a:pt x="27" y="99"/>
                  <a:pt x="34" y="88"/>
                </a:cubicBezTo>
                <a:cubicBezTo>
                  <a:pt x="41" y="77"/>
                  <a:pt x="49" y="67"/>
                  <a:pt x="58" y="58"/>
                </a:cubicBezTo>
                <a:cubicBezTo>
                  <a:pt x="68" y="49"/>
                  <a:pt x="78" y="41"/>
                  <a:pt x="89" y="33"/>
                </a:cubicBezTo>
                <a:cubicBezTo>
                  <a:pt x="99" y="26"/>
                  <a:pt x="111" y="20"/>
                  <a:pt x="123" y="15"/>
                </a:cubicBezTo>
                <a:cubicBezTo>
                  <a:pt x="135" y="10"/>
                  <a:pt x="147" y="6"/>
                  <a:pt x="160" y="4"/>
                </a:cubicBezTo>
                <a:cubicBezTo>
                  <a:pt x="173" y="1"/>
                  <a:pt x="186" y="0"/>
                  <a:pt x="199" y="0"/>
                </a:cubicBezTo>
                <a:cubicBezTo>
                  <a:pt x="212" y="0"/>
                  <a:pt x="225" y="1"/>
                  <a:pt x="238" y="4"/>
                </a:cubicBezTo>
                <a:cubicBezTo>
                  <a:pt x="250" y="6"/>
                  <a:pt x="263" y="10"/>
                  <a:pt x="275" y="15"/>
                </a:cubicBezTo>
                <a:cubicBezTo>
                  <a:pt x="287" y="20"/>
                  <a:pt x="298" y="26"/>
                  <a:pt x="309" y="33"/>
                </a:cubicBezTo>
                <a:cubicBezTo>
                  <a:pt x="320" y="41"/>
                  <a:pt x="330" y="49"/>
                  <a:pt x="339" y="58"/>
                </a:cubicBezTo>
                <a:cubicBezTo>
                  <a:pt x="348" y="67"/>
                  <a:pt x="358" y="77"/>
                  <a:pt x="365" y="88"/>
                </a:cubicBezTo>
                <a:cubicBezTo>
                  <a:pt x="372" y="99"/>
                  <a:pt x="378" y="111"/>
                  <a:pt x="383" y="123"/>
                </a:cubicBezTo>
                <a:cubicBezTo>
                  <a:pt x="388" y="135"/>
                  <a:pt x="392" y="147"/>
                  <a:pt x="394" y="160"/>
                </a:cubicBezTo>
                <a:cubicBezTo>
                  <a:pt x="397" y="173"/>
                  <a:pt x="398" y="185"/>
                  <a:pt x="398" y="198"/>
                </a:cubicBezTo>
                <a:close/>
              </a:path>
            </a:pathLst>
          </a:custGeom>
          <a:solidFill>
            <a:srgbClr val="DD2E4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61" name="Freeform 560"/>
          <p:cNvSpPr/>
          <p:nvPr/>
        </p:nvSpPr>
        <p:spPr>
          <a:xfrm>
            <a:off x="479952" y="296784"/>
            <a:ext cx="103248" cy="103680"/>
          </a:xfrm>
          <a:custGeom>
            <a:avLst/>
            <a:gdLst/>
            <a:ahLst/>
            <a:cxnLst/>
            <a:rect l="0" t="0" r="r" b="b"/>
            <a:pathLst>
              <a:path w="239" h="240">
                <a:moveTo>
                  <a:pt x="239" y="119"/>
                </a:moveTo>
                <a:cubicBezTo>
                  <a:pt x="239" y="135"/>
                  <a:pt x="236" y="151"/>
                  <a:pt x="230" y="166"/>
                </a:cubicBezTo>
                <a:cubicBezTo>
                  <a:pt x="224" y="181"/>
                  <a:pt x="215" y="194"/>
                  <a:pt x="204" y="205"/>
                </a:cubicBezTo>
                <a:cubicBezTo>
                  <a:pt x="192" y="216"/>
                  <a:pt x="179" y="224"/>
                  <a:pt x="164" y="230"/>
                </a:cubicBezTo>
                <a:cubicBezTo>
                  <a:pt x="150" y="237"/>
                  <a:pt x="135" y="240"/>
                  <a:pt x="119" y="240"/>
                </a:cubicBezTo>
                <a:cubicBezTo>
                  <a:pt x="103" y="240"/>
                  <a:pt x="88" y="237"/>
                  <a:pt x="73" y="230"/>
                </a:cubicBezTo>
                <a:cubicBezTo>
                  <a:pt x="59" y="224"/>
                  <a:pt x="46" y="216"/>
                  <a:pt x="35" y="205"/>
                </a:cubicBezTo>
                <a:cubicBezTo>
                  <a:pt x="23" y="194"/>
                  <a:pt x="15" y="181"/>
                  <a:pt x="9" y="166"/>
                </a:cubicBezTo>
                <a:cubicBezTo>
                  <a:pt x="3" y="151"/>
                  <a:pt x="0" y="135"/>
                  <a:pt x="0" y="119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3" y="46"/>
                  <a:pt x="35" y="35"/>
                </a:cubicBezTo>
                <a:cubicBezTo>
                  <a:pt x="46" y="24"/>
                  <a:pt x="59" y="16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4" y="9"/>
                </a:cubicBezTo>
                <a:cubicBezTo>
                  <a:pt x="179" y="16"/>
                  <a:pt x="192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9"/>
                  <a:pt x="239" y="104"/>
                  <a:pt x="239" y="11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2" name="Freeform 561"/>
          <p:cNvSpPr/>
          <p:nvPr/>
        </p:nvSpPr>
        <p:spPr>
          <a:xfrm>
            <a:off x="505440" y="322704"/>
            <a:ext cx="51840" cy="51840"/>
          </a:xfrm>
          <a:custGeom>
            <a:avLst/>
            <a:gdLst/>
            <a:ahLst/>
            <a:cxnLst/>
            <a:rect l="0" t="0" r="r" b="b"/>
            <a:pathLst>
              <a:path w="120" h="120">
                <a:moveTo>
                  <a:pt x="120" y="60"/>
                </a:moveTo>
                <a:cubicBezTo>
                  <a:pt x="120" y="68"/>
                  <a:pt x="119" y="76"/>
                  <a:pt x="116" y="83"/>
                </a:cubicBezTo>
                <a:cubicBezTo>
                  <a:pt x="113" y="91"/>
                  <a:pt x="108" y="97"/>
                  <a:pt x="103" y="103"/>
                </a:cubicBezTo>
                <a:cubicBezTo>
                  <a:pt x="97" y="108"/>
                  <a:pt x="91" y="112"/>
                  <a:pt x="84" y="115"/>
                </a:cubicBezTo>
                <a:cubicBezTo>
                  <a:pt x="75" y="118"/>
                  <a:pt x="68" y="120"/>
                  <a:pt x="60" y="120"/>
                </a:cubicBezTo>
                <a:cubicBezTo>
                  <a:pt x="52" y="120"/>
                  <a:pt x="44" y="118"/>
                  <a:pt x="37" y="115"/>
                </a:cubicBezTo>
                <a:cubicBezTo>
                  <a:pt x="30" y="112"/>
                  <a:pt x="23" y="108"/>
                  <a:pt x="18" y="103"/>
                </a:cubicBezTo>
                <a:cubicBezTo>
                  <a:pt x="12" y="97"/>
                  <a:pt x="8" y="91"/>
                  <a:pt x="5" y="83"/>
                </a:cubicBezTo>
                <a:cubicBezTo>
                  <a:pt x="2" y="76"/>
                  <a:pt x="0" y="68"/>
                  <a:pt x="0" y="60"/>
                </a:cubicBezTo>
                <a:cubicBezTo>
                  <a:pt x="0" y="53"/>
                  <a:pt x="2" y="45"/>
                  <a:pt x="5" y="38"/>
                </a:cubicBezTo>
                <a:cubicBezTo>
                  <a:pt x="8" y="30"/>
                  <a:pt x="12" y="23"/>
                  <a:pt x="18" y="17"/>
                </a:cubicBezTo>
                <a:cubicBezTo>
                  <a:pt x="23" y="12"/>
                  <a:pt x="30" y="8"/>
                  <a:pt x="37" y="4"/>
                </a:cubicBezTo>
                <a:cubicBezTo>
                  <a:pt x="44" y="1"/>
                  <a:pt x="52" y="0"/>
                  <a:pt x="60" y="0"/>
                </a:cubicBezTo>
                <a:cubicBezTo>
                  <a:pt x="68" y="0"/>
                  <a:pt x="75" y="1"/>
                  <a:pt x="84" y="4"/>
                </a:cubicBezTo>
                <a:cubicBezTo>
                  <a:pt x="91" y="8"/>
                  <a:pt x="97" y="12"/>
                  <a:pt x="103" y="17"/>
                </a:cubicBezTo>
                <a:cubicBezTo>
                  <a:pt x="108" y="23"/>
                  <a:pt x="113" y="30"/>
                  <a:pt x="116" y="38"/>
                </a:cubicBezTo>
                <a:cubicBezTo>
                  <a:pt x="119" y="45"/>
                  <a:pt x="120" y="53"/>
                  <a:pt x="120" y="60"/>
                </a:cubicBezTo>
                <a:close/>
              </a:path>
            </a:pathLst>
          </a:custGeom>
          <a:solidFill>
            <a:srgbClr val="DD2E4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63" name="Freeform 562"/>
          <p:cNvSpPr/>
          <p:nvPr/>
        </p:nvSpPr>
        <p:spPr>
          <a:xfrm>
            <a:off x="527472" y="350784"/>
            <a:ext cx="118800" cy="145152"/>
          </a:xfrm>
          <a:custGeom>
            <a:avLst/>
            <a:gdLst/>
            <a:ahLst/>
            <a:cxnLst/>
            <a:rect l="0" t="0" r="r" b="b"/>
            <a:pathLst>
              <a:path w="275" h="336">
                <a:moveTo>
                  <a:pt x="15" y="0"/>
                </a:moveTo>
                <a:lnTo>
                  <a:pt x="275" y="234"/>
                </a:lnTo>
                <a:cubicBezTo>
                  <a:pt x="275" y="234"/>
                  <a:pt x="223" y="301"/>
                  <a:pt x="119" y="336"/>
                </a:cubicBezTo>
                <a:lnTo>
                  <a:pt x="0" y="3"/>
                </a:lnTo>
                <a:lnTo>
                  <a:pt x="15" y="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64" name="Freeform 563"/>
          <p:cNvSpPr/>
          <p:nvPr/>
        </p:nvSpPr>
        <p:spPr>
          <a:xfrm>
            <a:off x="525312" y="335232"/>
            <a:ext cx="22032" cy="22464"/>
          </a:xfrm>
          <a:custGeom>
            <a:avLst/>
            <a:gdLst/>
            <a:ahLst/>
            <a:cxnLst/>
            <a:rect l="0" t="0" r="r" b="b"/>
            <a:pathLst>
              <a:path w="51" h="52">
                <a:moveTo>
                  <a:pt x="21" y="52"/>
                </a:moveTo>
                <a:cubicBezTo>
                  <a:pt x="16" y="52"/>
                  <a:pt x="11" y="49"/>
                  <a:pt x="6" y="46"/>
                </a:cubicBezTo>
                <a:cubicBezTo>
                  <a:pt x="-2" y="38"/>
                  <a:pt x="-2" y="25"/>
                  <a:pt x="6" y="18"/>
                </a:cubicBezTo>
                <a:lnTo>
                  <a:pt x="18" y="6"/>
                </a:lnTo>
                <a:cubicBezTo>
                  <a:pt x="26" y="-2"/>
                  <a:pt x="38" y="-2"/>
                  <a:pt x="46" y="6"/>
                </a:cubicBezTo>
                <a:cubicBezTo>
                  <a:pt x="53" y="14"/>
                  <a:pt x="53" y="27"/>
                  <a:pt x="46" y="34"/>
                </a:cubicBezTo>
                <a:lnTo>
                  <a:pt x="35" y="46"/>
                </a:lnTo>
                <a:cubicBezTo>
                  <a:pt x="31" y="49"/>
                  <a:pt x="26" y="52"/>
                  <a:pt x="21" y="52"/>
                </a:cubicBezTo>
                <a:close/>
              </a:path>
            </a:pathLst>
          </a:custGeom>
          <a:solidFill>
            <a:srgbClr val="FFAC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5" name="Freeform 564"/>
          <p:cNvSpPr/>
          <p:nvPr/>
        </p:nvSpPr>
        <p:spPr>
          <a:xfrm>
            <a:off x="581472" y="193968"/>
            <a:ext cx="104544" cy="104544"/>
          </a:xfrm>
          <a:custGeom>
            <a:avLst/>
            <a:gdLst/>
            <a:ahLst/>
            <a:cxnLst/>
            <a:rect l="0" t="0" r="r" b="b"/>
            <a:pathLst>
              <a:path w="242" h="242">
                <a:moveTo>
                  <a:pt x="4" y="139"/>
                </a:moveTo>
                <a:cubicBezTo>
                  <a:pt x="-4" y="181"/>
                  <a:pt x="4" y="233"/>
                  <a:pt x="4" y="233"/>
                </a:cubicBezTo>
                <a:lnTo>
                  <a:pt x="144" y="85"/>
                </a:lnTo>
                <a:cubicBezTo>
                  <a:pt x="150" y="56"/>
                  <a:pt x="134" y="7"/>
                  <a:pt x="110" y="1"/>
                </a:cubicBezTo>
                <a:cubicBezTo>
                  <a:pt x="86" y="-5"/>
                  <a:pt x="29" y="17"/>
                  <a:pt x="4" y="139"/>
                </a:cubicBezTo>
                <a:moveTo>
                  <a:pt x="103" y="239"/>
                </a:moveTo>
                <a:cubicBezTo>
                  <a:pt x="62" y="247"/>
                  <a:pt x="10" y="239"/>
                  <a:pt x="10" y="239"/>
                </a:cubicBezTo>
                <a:lnTo>
                  <a:pt x="157" y="98"/>
                </a:lnTo>
                <a:cubicBezTo>
                  <a:pt x="186" y="92"/>
                  <a:pt x="236" y="109"/>
                  <a:pt x="242" y="132"/>
                </a:cubicBezTo>
                <a:cubicBezTo>
                  <a:pt x="248" y="157"/>
                  <a:pt x="226" y="214"/>
                  <a:pt x="103" y="239"/>
                </a:cubicBezTo>
                <a:close/>
              </a:path>
            </a:pathLst>
          </a:custGeom>
          <a:solidFill>
            <a:srgbClr val="55ACE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6" name="Freeform 565"/>
          <p:cNvSpPr/>
          <p:nvPr/>
        </p:nvSpPr>
        <p:spPr>
          <a:xfrm>
            <a:off x="532656" y="221184"/>
            <a:ext cx="128736" cy="128304"/>
          </a:xfrm>
          <a:custGeom>
            <a:avLst/>
            <a:gdLst/>
            <a:ahLst/>
            <a:cxnLst/>
            <a:rect l="0" t="0" r="r" b="b"/>
            <a:pathLst>
              <a:path w="298" h="297">
                <a:moveTo>
                  <a:pt x="291" y="26"/>
                </a:moveTo>
                <a:lnTo>
                  <a:pt x="60" y="287"/>
                </a:lnTo>
                <a:cubicBezTo>
                  <a:pt x="53" y="294"/>
                  <a:pt x="27" y="305"/>
                  <a:pt x="10" y="288"/>
                </a:cubicBezTo>
                <a:cubicBezTo>
                  <a:pt x="-7" y="272"/>
                  <a:pt x="2" y="247"/>
                  <a:pt x="9" y="240"/>
                </a:cubicBezTo>
                <a:lnTo>
                  <a:pt x="272" y="7"/>
                </a:lnTo>
                <a:cubicBezTo>
                  <a:pt x="272" y="7"/>
                  <a:pt x="285" y="-6"/>
                  <a:pt x="295" y="4"/>
                </a:cubicBezTo>
                <a:cubicBezTo>
                  <a:pt x="305" y="13"/>
                  <a:pt x="291" y="26"/>
                  <a:pt x="291" y="26"/>
                </a:cubicBezTo>
                <a:close/>
              </a:path>
            </a:pathLst>
          </a:custGeom>
          <a:solidFill>
            <a:srgbClr val="3A87C2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67" name="TextBox 566"/>
          <p:cNvSpPr txBox="1"/>
          <p:nvPr/>
        </p:nvSpPr>
        <p:spPr>
          <a:xfrm>
            <a:off x="695952" y="136944"/>
            <a:ext cx="5592878" cy="36933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2400" b="1" dirty="0">
                <a:solidFill>
                  <a:srgbClr val="2C3E50"/>
                </a:solidFill>
                <a:latin typeface="SegoeUI"/>
                <a:ea typeface="SegoeUI"/>
              </a:rPr>
              <a:t> Our Project: Calculator </a:t>
            </a:r>
            <a:r>
              <a:rPr lang="en-IN" sz="2400" b="1" dirty="0" err="1">
                <a:solidFill>
                  <a:srgbClr val="2C3E50"/>
                </a:solidFill>
                <a:latin typeface="SegoeUI"/>
                <a:ea typeface="SegoeUI"/>
              </a:rPr>
              <a:t>Microservices</a:t>
            </a:r>
            <a:endParaRPr lang="en-IN" sz="24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8" name="TextBox 567"/>
          <p:cNvSpPr txBox="1"/>
          <p:nvPr/>
        </p:nvSpPr>
        <p:spPr>
          <a:xfrm>
            <a:off x="343008" y="750384"/>
            <a:ext cx="1277594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Architecture: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9" name="TextBox 568"/>
          <p:cNvSpPr txBox="1"/>
          <p:nvPr/>
        </p:nvSpPr>
        <p:spPr>
          <a:xfrm>
            <a:off x="461376" y="1382832"/>
            <a:ext cx="5251438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┌─────────────────────────────────────┐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0" name="TextBox 569"/>
          <p:cNvSpPr txBox="1"/>
          <p:nvPr/>
        </p:nvSpPr>
        <p:spPr>
          <a:xfrm>
            <a:off x="461376" y="1703808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│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1" name="TextBox 570"/>
          <p:cNvSpPr txBox="1"/>
          <p:nvPr/>
        </p:nvSpPr>
        <p:spPr>
          <a:xfrm>
            <a:off x="591408" y="1682640"/>
            <a:ext cx="3517951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     API Gateway (Router)     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2" name="TextBox 571"/>
          <p:cNvSpPr txBox="1"/>
          <p:nvPr/>
        </p:nvSpPr>
        <p:spPr>
          <a:xfrm>
            <a:off x="5848848" y="1703808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│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3" name="TextBox 572"/>
          <p:cNvSpPr txBox="1"/>
          <p:nvPr/>
        </p:nvSpPr>
        <p:spPr>
          <a:xfrm>
            <a:off x="461376" y="2024784"/>
            <a:ext cx="5251438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├─────────────────────────────────────┤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4" name="TextBox 573"/>
          <p:cNvSpPr txBox="1"/>
          <p:nvPr/>
        </p:nvSpPr>
        <p:spPr>
          <a:xfrm>
            <a:off x="461376" y="2345760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│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5" name="TextBox 574"/>
          <p:cNvSpPr txBox="1"/>
          <p:nvPr/>
        </p:nvSpPr>
        <p:spPr>
          <a:xfrm>
            <a:off x="591408" y="2324592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6" name="TextBox 575"/>
          <p:cNvSpPr txBox="1"/>
          <p:nvPr/>
        </p:nvSpPr>
        <p:spPr>
          <a:xfrm>
            <a:off x="875664" y="2345760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│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7" name="TextBox 576"/>
          <p:cNvSpPr txBox="1"/>
          <p:nvPr/>
        </p:nvSpPr>
        <p:spPr>
          <a:xfrm>
            <a:off x="1005696" y="2324592"/>
            <a:ext cx="201978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8" name="TextBox 577"/>
          <p:cNvSpPr txBox="1"/>
          <p:nvPr/>
        </p:nvSpPr>
        <p:spPr>
          <a:xfrm>
            <a:off x="1432080" y="2345760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│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9" name="TextBox 578"/>
          <p:cNvSpPr txBox="1"/>
          <p:nvPr/>
        </p:nvSpPr>
        <p:spPr>
          <a:xfrm>
            <a:off x="1562112" y="2324592"/>
            <a:ext cx="26930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0" name="TextBox 579"/>
          <p:cNvSpPr txBox="1"/>
          <p:nvPr/>
        </p:nvSpPr>
        <p:spPr>
          <a:xfrm>
            <a:off x="2130624" y="2345760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│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1" name="TextBox 580"/>
          <p:cNvSpPr txBox="1"/>
          <p:nvPr/>
        </p:nvSpPr>
        <p:spPr>
          <a:xfrm>
            <a:off x="2260656" y="2324592"/>
            <a:ext cx="26930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2" name="TextBox 581"/>
          <p:cNvSpPr txBox="1"/>
          <p:nvPr/>
        </p:nvSpPr>
        <p:spPr>
          <a:xfrm>
            <a:off x="2829168" y="2345760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│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3" name="TextBox 582"/>
          <p:cNvSpPr txBox="1"/>
          <p:nvPr/>
        </p:nvSpPr>
        <p:spPr>
          <a:xfrm>
            <a:off x="461376" y="2667168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│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4" name="TextBox 583"/>
          <p:cNvSpPr txBox="1"/>
          <p:nvPr/>
        </p:nvSpPr>
        <p:spPr>
          <a:xfrm>
            <a:off x="591408" y="2645568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5" name="TextBox 584"/>
          <p:cNvSpPr txBox="1"/>
          <p:nvPr/>
        </p:nvSpPr>
        <p:spPr>
          <a:xfrm>
            <a:off x="875664" y="2667168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↓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6" name="TextBox 585"/>
          <p:cNvSpPr txBox="1"/>
          <p:nvPr/>
        </p:nvSpPr>
        <p:spPr>
          <a:xfrm>
            <a:off x="1005696" y="2645568"/>
            <a:ext cx="201978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7" name="TextBox 586"/>
          <p:cNvSpPr txBox="1"/>
          <p:nvPr/>
        </p:nvSpPr>
        <p:spPr>
          <a:xfrm>
            <a:off x="1432080" y="2667168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↓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8" name="TextBox 587"/>
          <p:cNvSpPr txBox="1"/>
          <p:nvPr/>
        </p:nvSpPr>
        <p:spPr>
          <a:xfrm>
            <a:off x="1562112" y="2645568"/>
            <a:ext cx="26930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9" name="TextBox 588"/>
          <p:cNvSpPr txBox="1"/>
          <p:nvPr/>
        </p:nvSpPr>
        <p:spPr>
          <a:xfrm>
            <a:off x="2130624" y="2667168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↓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0" name="TextBox 589"/>
          <p:cNvSpPr txBox="1"/>
          <p:nvPr/>
        </p:nvSpPr>
        <p:spPr>
          <a:xfrm>
            <a:off x="2260656" y="2645568"/>
            <a:ext cx="26930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1" name="TextBox 590"/>
          <p:cNvSpPr txBox="1"/>
          <p:nvPr/>
        </p:nvSpPr>
        <p:spPr>
          <a:xfrm>
            <a:off x="2829168" y="2667168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↓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2" name="TextBox 591"/>
          <p:cNvSpPr txBox="1"/>
          <p:nvPr/>
        </p:nvSpPr>
        <p:spPr>
          <a:xfrm>
            <a:off x="461376" y="2988144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│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3" name="TextBox 592"/>
          <p:cNvSpPr txBox="1"/>
          <p:nvPr/>
        </p:nvSpPr>
        <p:spPr>
          <a:xfrm>
            <a:off x="591408" y="2966544"/>
            <a:ext cx="2633093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Add Sub Multiply Divide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4" name="TextBox 593"/>
          <p:cNvSpPr txBox="1"/>
          <p:nvPr/>
        </p:nvSpPr>
        <p:spPr>
          <a:xfrm>
            <a:off x="461376" y="3309120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│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5" name="TextBox 594"/>
          <p:cNvSpPr txBox="1"/>
          <p:nvPr/>
        </p:nvSpPr>
        <p:spPr>
          <a:xfrm>
            <a:off x="591408" y="3287520"/>
            <a:ext cx="240450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MS   </a:t>
            </a:r>
            <a:r>
              <a:rPr lang="en-IN" sz="1900" dirty="0" err="1">
                <a:solidFill>
                  <a:srgbClr val="FFF8E1"/>
                </a:solidFill>
                <a:latin typeface="RobotoMono"/>
                <a:ea typeface="RobotoMono"/>
              </a:rPr>
              <a:t>MS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 </a:t>
            </a:r>
            <a:r>
              <a:rPr lang="en-IN" sz="1900" dirty="0" err="1">
                <a:solidFill>
                  <a:srgbClr val="FFF8E1"/>
                </a:solidFill>
                <a:latin typeface="RobotoMono"/>
                <a:ea typeface="RobotoMono"/>
              </a:rPr>
              <a:t>MS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  </a:t>
            </a:r>
            <a:r>
              <a:rPr lang="en-IN" sz="1900" dirty="0" err="1">
                <a:solidFill>
                  <a:srgbClr val="FFF8E1"/>
                </a:solidFill>
                <a:latin typeface="RobotoMono"/>
                <a:ea typeface="RobotoMono"/>
              </a:rPr>
              <a:t>MS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6" name="TextBox 595"/>
          <p:cNvSpPr txBox="1"/>
          <p:nvPr/>
        </p:nvSpPr>
        <p:spPr>
          <a:xfrm>
            <a:off x="461376" y="3630096"/>
            <a:ext cx="5251438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└─────────────────────────────────────┘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7" name="TextBox 596"/>
          <p:cNvSpPr txBox="1"/>
          <p:nvPr/>
        </p:nvSpPr>
        <p:spPr>
          <a:xfrm>
            <a:off x="461376" y="3929472"/>
            <a:ext cx="471283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8" name="TextBox 597"/>
          <p:cNvSpPr txBox="1"/>
          <p:nvPr/>
        </p:nvSpPr>
        <p:spPr>
          <a:xfrm>
            <a:off x="1455840" y="3951072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↓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9" name="TextBox 598"/>
          <p:cNvSpPr txBox="1"/>
          <p:nvPr/>
        </p:nvSpPr>
        <p:spPr>
          <a:xfrm>
            <a:off x="461376" y="4250448"/>
            <a:ext cx="2455800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</a:t>
            </a:r>
            <a:r>
              <a:rPr lang="en-IN" sz="1900" dirty="0" err="1">
                <a:solidFill>
                  <a:srgbClr val="FFF8E1"/>
                </a:solidFill>
                <a:latin typeface="RobotoMono"/>
                <a:ea typeface="RobotoMono"/>
              </a:rPr>
              <a:t>Docker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Hub Registry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0" name="TextBox 599"/>
          <p:cNvSpPr txBox="1"/>
          <p:nvPr/>
        </p:nvSpPr>
        <p:spPr>
          <a:xfrm>
            <a:off x="461376" y="4571424"/>
            <a:ext cx="471283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1" name="TextBox 600"/>
          <p:cNvSpPr txBox="1"/>
          <p:nvPr/>
        </p:nvSpPr>
        <p:spPr>
          <a:xfrm>
            <a:off x="1455840" y="4593024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↓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2" name="TextBox 601"/>
          <p:cNvSpPr txBox="1"/>
          <p:nvPr/>
        </p:nvSpPr>
        <p:spPr>
          <a:xfrm>
            <a:off x="461376" y="4892832"/>
            <a:ext cx="3598999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</a:t>
            </a:r>
            <a:r>
              <a:rPr lang="en-IN" sz="1900" dirty="0" err="1">
                <a:solidFill>
                  <a:srgbClr val="FFF8E1"/>
                </a:solidFill>
                <a:latin typeface="RobotoMono"/>
                <a:ea typeface="RobotoMono"/>
              </a:rPr>
              <a:t>Kubernetes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Cluster (Tomorrow!)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4" name="TextBox 603"/>
          <p:cNvSpPr txBox="1"/>
          <p:nvPr/>
        </p:nvSpPr>
        <p:spPr>
          <a:xfrm>
            <a:off x="461376" y="6082128"/>
            <a:ext cx="2689839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calculator-microservices/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5" name="TextBox 604"/>
          <p:cNvSpPr txBox="1"/>
          <p:nvPr/>
        </p:nvSpPr>
        <p:spPr>
          <a:xfrm>
            <a:off x="461376" y="6424704"/>
            <a:ext cx="403957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├──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6" name="TextBox 605"/>
          <p:cNvSpPr txBox="1"/>
          <p:nvPr/>
        </p:nvSpPr>
        <p:spPr>
          <a:xfrm>
            <a:off x="851904" y="6403104"/>
            <a:ext cx="1045158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gateway/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7" name="TextBox 606"/>
          <p:cNvSpPr txBox="1"/>
          <p:nvPr/>
        </p:nvSpPr>
        <p:spPr>
          <a:xfrm>
            <a:off x="461376" y="6745680"/>
            <a:ext cx="403957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├──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8" name="TextBox 607"/>
          <p:cNvSpPr txBox="1"/>
          <p:nvPr/>
        </p:nvSpPr>
        <p:spPr>
          <a:xfrm>
            <a:off x="851904" y="6724080"/>
            <a:ext cx="139942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add-service/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9" name="TextBox 608"/>
          <p:cNvSpPr txBox="1"/>
          <p:nvPr/>
        </p:nvSpPr>
        <p:spPr>
          <a:xfrm>
            <a:off x="461376" y="7066656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Consolas"/>
                <a:ea typeface="Consolas"/>
              </a:rPr>
              <a:t>├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0" name="TextBox 609"/>
          <p:cNvSpPr txBox="1"/>
          <p:nvPr/>
        </p:nvSpPr>
        <p:spPr>
          <a:xfrm>
            <a:off x="1277856" y="7045056"/>
            <a:ext cx="136256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b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1" name="TextBox 610"/>
          <p:cNvSpPr txBox="1"/>
          <p:nvPr/>
        </p:nvSpPr>
        <p:spPr>
          <a:xfrm>
            <a:off x="2840832" y="7045056"/>
            <a:ext cx="5450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 err="1">
                <a:solidFill>
                  <a:srgbClr val="FFF8E1"/>
                </a:solidFill>
                <a:latin typeface="RobotoMono"/>
                <a:ea typeface="RobotoMono"/>
              </a:rPr>
              <a:t>i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2" name="TextBox 611"/>
          <p:cNvSpPr txBox="1"/>
          <p:nvPr/>
        </p:nvSpPr>
        <p:spPr>
          <a:xfrm>
            <a:off x="3267216" y="7045056"/>
            <a:ext cx="67326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/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FEA1AF-D233-6D29-1BC6-4B002BF937EE}"/>
              </a:ext>
            </a:extLst>
          </p:cNvPr>
          <p:cNvSpPr txBox="1"/>
          <p:nvPr/>
        </p:nvSpPr>
        <p:spPr>
          <a:xfrm>
            <a:off x="2727158" y="2183141"/>
            <a:ext cx="917608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DevOps is a mindset that emphasizes collaboration and continuous improvement between development and operations teams. It's also a set of technical practices and cultural philosophies that help organizations deliver applications and services faster.</a:t>
            </a:r>
          </a:p>
          <a:p>
            <a:pPr algn="just"/>
            <a:endParaRPr lang="en-US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                                               - The DevOps Handbook</a:t>
            </a:r>
          </a:p>
        </p:txBody>
      </p:sp>
    </p:spTree>
    <p:extLst>
      <p:ext uri="{BB962C8B-B14F-4D97-AF65-F5344CB8AC3E}">
        <p14:creationId xmlns:p14="http://schemas.microsoft.com/office/powerpoint/2010/main" val="3025405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Freeform 613"/>
          <p:cNvSpPr/>
          <p:nvPr/>
        </p:nvSpPr>
        <p:spPr>
          <a:xfrm>
            <a:off x="0" y="0"/>
            <a:ext cx="14630544" cy="82296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5" name="Freeform 614"/>
          <p:cNvSpPr/>
          <p:nvPr/>
        </p:nvSpPr>
        <p:spPr>
          <a:xfrm>
            <a:off x="0" y="0"/>
            <a:ext cx="14630544" cy="82296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6" name="Freeform 615"/>
          <p:cNvSpPr/>
          <p:nvPr/>
        </p:nvSpPr>
        <p:spPr>
          <a:xfrm>
            <a:off x="0" y="0"/>
            <a:ext cx="13750560" cy="7075296"/>
          </a:xfrm>
          <a:custGeom>
            <a:avLst/>
            <a:gdLst/>
            <a:ahLst/>
            <a:cxnLst/>
            <a:rect l="0" t="0" r="r" b="b"/>
            <a:pathLst>
              <a:path w="31830" h="16378">
                <a:moveTo>
                  <a:pt x="0" y="0"/>
                </a:moveTo>
                <a:lnTo>
                  <a:pt x="31830" y="0"/>
                </a:lnTo>
                <a:lnTo>
                  <a:pt x="31830" y="16378"/>
                </a:lnTo>
                <a:lnTo>
                  <a:pt x="0" y="16378"/>
                </a:lnTo>
                <a:lnTo>
                  <a:pt x="0" y="0"/>
                </a:lnTo>
                <a:close/>
              </a:path>
            </a:pathLst>
          </a:custGeom>
          <a:solidFill>
            <a:srgbClr val="F8F9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7" name="Freeform 616"/>
          <p:cNvSpPr/>
          <p:nvPr/>
        </p:nvSpPr>
        <p:spPr>
          <a:xfrm>
            <a:off x="342576" y="1200096"/>
            <a:ext cx="13064976" cy="1851984"/>
          </a:xfrm>
          <a:custGeom>
            <a:avLst/>
            <a:gdLst/>
            <a:ahLst/>
            <a:cxnLst/>
            <a:rect l="0" t="0" r="r" b="b"/>
            <a:pathLst>
              <a:path w="30243" h="4287">
                <a:moveTo>
                  <a:pt x="0" y="0"/>
                </a:moveTo>
                <a:lnTo>
                  <a:pt x="30243" y="0"/>
                </a:lnTo>
                <a:lnTo>
                  <a:pt x="30243" y="4287"/>
                </a:lnTo>
                <a:lnTo>
                  <a:pt x="0" y="4287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18" name="Freeform 617"/>
          <p:cNvSpPr/>
          <p:nvPr/>
        </p:nvSpPr>
        <p:spPr>
          <a:xfrm>
            <a:off x="342576" y="3691872"/>
            <a:ext cx="13064976" cy="891648"/>
          </a:xfrm>
          <a:custGeom>
            <a:avLst/>
            <a:gdLst/>
            <a:ahLst/>
            <a:cxnLst/>
            <a:rect l="0" t="0" r="r" b="b"/>
            <a:pathLst>
              <a:path w="30243" h="2064">
                <a:moveTo>
                  <a:pt x="0" y="0"/>
                </a:moveTo>
                <a:lnTo>
                  <a:pt x="30243" y="0"/>
                </a:lnTo>
                <a:lnTo>
                  <a:pt x="30243" y="2064"/>
                </a:lnTo>
                <a:lnTo>
                  <a:pt x="0" y="2064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19" name="Freeform 618"/>
          <p:cNvSpPr/>
          <p:nvPr/>
        </p:nvSpPr>
        <p:spPr>
          <a:xfrm>
            <a:off x="342576" y="5234544"/>
            <a:ext cx="13064976" cy="1840752"/>
          </a:xfrm>
          <a:custGeom>
            <a:avLst/>
            <a:gdLst/>
            <a:ahLst/>
            <a:cxnLst/>
            <a:rect l="0" t="0" r="r" b="b"/>
            <a:pathLst>
              <a:path w="30243" h="4261">
                <a:moveTo>
                  <a:pt x="0" y="0"/>
                </a:moveTo>
                <a:lnTo>
                  <a:pt x="30243" y="0"/>
                </a:lnTo>
                <a:lnTo>
                  <a:pt x="30243" y="4261"/>
                </a:lnTo>
                <a:lnTo>
                  <a:pt x="0" y="4261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20" name="Freeform 619"/>
          <p:cNvSpPr/>
          <p:nvPr/>
        </p:nvSpPr>
        <p:spPr>
          <a:xfrm>
            <a:off x="377136" y="245376"/>
            <a:ext cx="308880" cy="257904"/>
          </a:xfrm>
          <a:custGeom>
            <a:avLst/>
            <a:gdLst/>
            <a:ahLst/>
            <a:cxnLst/>
            <a:rect l="0" t="0" r="r" b="b"/>
            <a:pathLst>
              <a:path w="715" h="597">
                <a:moveTo>
                  <a:pt x="675" y="460"/>
                </a:moveTo>
                <a:cubicBezTo>
                  <a:pt x="667" y="441"/>
                  <a:pt x="658" y="420"/>
                  <a:pt x="636" y="420"/>
                </a:cubicBezTo>
                <a:lnTo>
                  <a:pt x="616" y="420"/>
                </a:lnTo>
                <a:cubicBezTo>
                  <a:pt x="638" y="420"/>
                  <a:pt x="655" y="402"/>
                  <a:pt x="655" y="380"/>
                </a:cubicBezTo>
                <a:lnTo>
                  <a:pt x="655" y="40"/>
                </a:lnTo>
                <a:cubicBezTo>
                  <a:pt x="655" y="18"/>
                  <a:pt x="638" y="0"/>
                  <a:pt x="616" y="0"/>
                </a:cubicBezTo>
                <a:lnTo>
                  <a:pt x="99" y="0"/>
                </a:lnTo>
                <a:cubicBezTo>
                  <a:pt x="77" y="0"/>
                  <a:pt x="59" y="18"/>
                  <a:pt x="59" y="40"/>
                </a:cubicBezTo>
                <a:lnTo>
                  <a:pt x="59" y="380"/>
                </a:lnTo>
                <a:cubicBezTo>
                  <a:pt x="59" y="402"/>
                  <a:pt x="77" y="420"/>
                  <a:pt x="99" y="420"/>
                </a:cubicBezTo>
                <a:lnTo>
                  <a:pt x="79" y="420"/>
                </a:lnTo>
                <a:cubicBezTo>
                  <a:pt x="57" y="420"/>
                  <a:pt x="46" y="440"/>
                  <a:pt x="39" y="460"/>
                </a:cubicBezTo>
                <a:lnTo>
                  <a:pt x="0" y="557"/>
                </a:lnTo>
                <a:cubicBezTo>
                  <a:pt x="0" y="579"/>
                  <a:pt x="17" y="597"/>
                  <a:pt x="39" y="597"/>
                </a:cubicBezTo>
                <a:lnTo>
                  <a:pt x="675" y="597"/>
                </a:lnTo>
                <a:cubicBezTo>
                  <a:pt x="697" y="597"/>
                  <a:pt x="715" y="579"/>
                  <a:pt x="715" y="557"/>
                </a:cubicBezTo>
                <a:lnTo>
                  <a:pt x="675" y="460"/>
                </a:lnTo>
                <a:close/>
              </a:path>
            </a:pathLst>
          </a:custGeom>
          <a:solidFill>
            <a:srgbClr val="CCD6D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1" name="Freeform 620"/>
          <p:cNvSpPr/>
          <p:nvPr/>
        </p:nvSpPr>
        <p:spPr>
          <a:xfrm>
            <a:off x="377136" y="486000"/>
            <a:ext cx="308880" cy="17280"/>
          </a:xfrm>
          <a:custGeom>
            <a:avLst/>
            <a:gdLst/>
            <a:ahLst/>
            <a:cxnLst/>
            <a:rect l="0" t="0" r="r" b="b"/>
            <a:pathLst>
              <a:path w="715" h="40">
                <a:moveTo>
                  <a:pt x="0" y="0"/>
                </a:moveTo>
                <a:lnTo>
                  <a:pt x="0" y="2"/>
                </a:lnTo>
                <a:lnTo>
                  <a:pt x="3" y="15"/>
                </a:lnTo>
                <a:cubicBezTo>
                  <a:pt x="10" y="29"/>
                  <a:pt x="23" y="40"/>
                  <a:pt x="39" y="40"/>
                </a:cubicBezTo>
                <a:lnTo>
                  <a:pt x="675" y="40"/>
                </a:lnTo>
                <a:cubicBezTo>
                  <a:pt x="697" y="40"/>
                  <a:pt x="714" y="22"/>
                  <a:pt x="7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9AAAB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2" name="Freeform 621"/>
          <p:cNvSpPr/>
          <p:nvPr/>
        </p:nvSpPr>
        <p:spPr>
          <a:xfrm>
            <a:off x="419904" y="262656"/>
            <a:ext cx="223344" cy="146880"/>
          </a:xfrm>
          <a:custGeom>
            <a:avLst/>
            <a:gdLst/>
            <a:ahLst/>
            <a:cxnLst/>
            <a:rect l="0" t="0" r="r" b="b"/>
            <a:pathLst>
              <a:path w="517" h="340">
                <a:moveTo>
                  <a:pt x="517" y="320"/>
                </a:moveTo>
                <a:cubicBezTo>
                  <a:pt x="517" y="331"/>
                  <a:pt x="508" y="340"/>
                  <a:pt x="497" y="340"/>
                </a:cubicBezTo>
                <a:lnTo>
                  <a:pt x="20" y="340"/>
                </a:lnTo>
                <a:cubicBezTo>
                  <a:pt x="9" y="340"/>
                  <a:pt x="0" y="331"/>
                  <a:pt x="0" y="320"/>
                </a:cubicBezTo>
                <a:lnTo>
                  <a:pt x="0" y="20"/>
                </a:lnTo>
                <a:cubicBezTo>
                  <a:pt x="0" y="9"/>
                  <a:pt x="9" y="0"/>
                  <a:pt x="20" y="0"/>
                </a:cubicBezTo>
                <a:lnTo>
                  <a:pt x="497" y="0"/>
                </a:lnTo>
                <a:cubicBezTo>
                  <a:pt x="508" y="0"/>
                  <a:pt x="517" y="9"/>
                  <a:pt x="517" y="20"/>
                </a:cubicBezTo>
                <a:lnTo>
                  <a:pt x="517" y="320"/>
                </a:lnTo>
                <a:close/>
              </a:path>
            </a:pathLst>
          </a:custGeom>
          <a:solidFill>
            <a:srgbClr val="5DADE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3" name="Freeform 622"/>
          <p:cNvSpPr/>
          <p:nvPr/>
        </p:nvSpPr>
        <p:spPr>
          <a:xfrm>
            <a:off x="404784" y="434592"/>
            <a:ext cx="255312" cy="34560"/>
          </a:xfrm>
          <a:custGeom>
            <a:avLst/>
            <a:gdLst/>
            <a:ahLst/>
            <a:cxnLst/>
            <a:rect l="0" t="0" r="r" b="b"/>
            <a:pathLst>
              <a:path w="591" h="80">
                <a:moveTo>
                  <a:pt x="591" y="59"/>
                </a:moveTo>
                <a:lnTo>
                  <a:pt x="576" y="16"/>
                </a:lnTo>
                <a:cubicBezTo>
                  <a:pt x="571" y="7"/>
                  <a:pt x="563" y="0"/>
                  <a:pt x="552" y="0"/>
                </a:cubicBezTo>
                <a:lnTo>
                  <a:pt x="38" y="0"/>
                </a:lnTo>
                <a:cubicBezTo>
                  <a:pt x="27" y="0"/>
                  <a:pt x="20" y="8"/>
                  <a:pt x="15" y="20"/>
                </a:cubicBezTo>
                <a:lnTo>
                  <a:pt x="1" y="59"/>
                </a:lnTo>
                <a:cubicBezTo>
                  <a:pt x="-3" y="72"/>
                  <a:pt x="10" y="80"/>
                  <a:pt x="21" y="80"/>
                </a:cubicBezTo>
                <a:lnTo>
                  <a:pt x="172" y="80"/>
                </a:lnTo>
                <a:cubicBezTo>
                  <a:pt x="172" y="80"/>
                  <a:pt x="190" y="79"/>
                  <a:pt x="194" y="68"/>
                </a:cubicBezTo>
                <a:cubicBezTo>
                  <a:pt x="197" y="54"/>
                  <a:pt x="202" y="35"/>
                  <a:pt x="203" y="32"/>
                </a:cubicBezTo>
                <a:cubicBezTo>
                  <a:pt x="204" y="26"/>
                  <a:pt x="210" y="21"/>
                  <a:pt x="220" y="21"/>
                </a:cubicBezTo>
                <a:lnTo>
                  <a:pt x="390" y="21"/>
                </a:lnTo>
                <a:cubicBezTo>
                  <a:pt x="400" y="21"/>
                  <a:pt x="405" y="26"/>
                  <a:pt x="406" y="32"/>
                </a:cubicBezTo>
                <a:cubicBezTo>
                  <a:pt x="407" y="36"/>
                  <a:pt x="412" y="55"/>
                  <a:pt x="415" y="69"/>
                </a:cubicBezTo>
                <a:cubicBezTo>
                  <a:pt x="417" y="80"/>
                  <a:pt x="439" y="80"/>
                  <a:pt x="439" y="80"/>
                </a:cubicBezTo>
                <a:lnTo>
                  <a:pt x="571" y="80"/>
                </a:lnTo>
                <a:cubicBezTo>
                  <a:pt x="582" y="80"/>
                  <a:pt x="595" y="71"/>
                  <a:pt x="591" y="59"/>
                </a:cubicBezTo>
                <a:close/>
              </a:path>
            </a:pathLst>
          </a:custGeom>
          <a:solidFill>
            <a:srgbClr val="AEBBC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4" name="Freeform 623"/>
          <p:cNvSpPr/>
          <p:nvPr/>
        </p:nvSpPr>
        <p:spPr>
          <a:xfrm>
            <a:off x="497664" y="452304"/>
            <a:ext cx="75600" cy="25920"/>
          </a:xfrm>
          <a:custGeom>
            <a:avLst/>
            <a:gdLst/>
            <a:ahLst/>
            <a:cxnLst/>
            <a:rect l="0" t="0" r="r" b="b"/>
            <a:pathLst>
              <a:path w="175" h="60">
                <a:moveTo>
                  <a:pt x="9" y="60"/>
                </a:moveTo>
                <a:cubicBezTo>
                  <a:pt x="2" y="60"/>
                  <a:pt x="-1" y="54"/>
                  <a:pt x="0" y="47"/>
                </a:cubicBezTo>
                <a:cubicBezTo>
                  <a:pt x="1" y="39"/>
                  <a:pt x="7" y="10"/>
                  <a:pt x="7" y="7"/>
                </a:cubicBezTo>
                <a:cubicBezTo>
                  <a:pt x="8" y="4"/>
                  <a:pt x="13" y="0"/>
                  <a:pt x="18" y="0"/>
                </a:cubicBezTo>
                <a:lnTo>
                  <a:pt x="158" y="0"/>
                </a:lnTo>
                <a:cubicBezTo>
                  <a:pt x="164" y="0"/>
                  <a:pt x="168" y="3"/>
                  <a:pt x="169" y="9"/>
                </a:cubicBezTo>
                <a:cubicBezTo>
                  <a:pt x="170" y="16"/>
                  <a:pt x="175" y="42"/>
                  <a:pt x="175" y="49"/>
                </a:cubicBezTo>
                <a:cubicBezTo>
                  <a:pt x="175" y="55"/>
                  <a:pt x="172" y="60"/>
                  <a:pt x="165" y="60"/>
                </a:cubicBezTo>
                <a:lnTo>
                  <a:pt x="9" y="60"/>
                </a:lnTo>
                <a:close/>
              </a:path>
            </a:pathLst>
          </a:custGeom>
          <a:solidFill>
            <a:srgbClr val="9AAAB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5" name="TextBox 624"/>
          <p:cNvSpPr txBox="1"/>
          <p:nvPr/>
        </p:nvSpPr>
        <p:spPr>
          <a:xfrm>
            <a:off x="695952" y="136944"/>
            <a:ext cx="3725379" cy="36933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2400" b="1" dirty="0">
                <a:solidFill>
                  <a:srgbClr val="2C3E50"/>
                </a:solidFill>
                <a:latin typeface="SegoeUI"/>
                <a:ea typeface="SegoeUI"/>
              </a:rPr>
              <a:t> Hands-On: Project Setup</a:t>
            </a:r>
            <a:endParaRPr lang="en-IN" sz="24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6" name="TextBox 625"/>
          <p:cNvSpPr txBox="1"/>
          <p:nvPr/>
        </p:nvSpPr>
        <p:spPr>
          <a:xfrm>
            <a:off x="343008" y="750384"/>
            <a:ext cx="3250890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Step 1: Create </a:t>
            </a:r>
            <a:r>
              <a:rPr lang="en-IN" sz="1600" b="1" dirty="0" err="1">
                <a:solidFill>
                  <a:srgbClr val="455A64"/>
                </a:solidFill>
                <a:latin typeface="SegoeUI"/>
                <a:ea typeface="SegoeUI"/>
              </a:rPr>
              <a:t>GitHub</a:t>
            </a:r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 Repository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7" name="TextBox 626"/>
          <p:cNvSpPr txBox="1"/>
          <p:nvPr/>
        </p:nvSpPr>
        <p:spPr>
          <a:xfrm>
            <a:off x="510624" y="1361664"/>
            <a:ext cx="2130391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AEAEAE"/>
                </a:solidFill>
                <a:latin typeface="RobotoMono"/>
                <a:ea typeface="RobotoMono"/>
              </a:rPr>
              <a:t># Go to github.com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8" name="TextBox 627"/>
          <p:cNvSpPr txBox="1"/>
          <p:nvPr/>
        </p:nvSpPr>
        <p:spPr>
          <a:xfrm>
            <a:off x="3160944" y="1382832"/>
            <a:ext cx="13465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i="1" dirty="0">
                <a:solidFill>
                  <a:srgbClr val="AEAEAE"/>
                </a:solidFill>
                <a:latin typeface="Consolas"/>
                <a:ea typeface="Consolas"/>
              </a:rPr>
              <a:t>→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9" name="TextBox 628"/>
          <p:cNvSpPr txBox="1"/>
          <p:nvPr/>
        </p:nvSpPr>
        <p:spPr>
          <a:xfrm>
            <a:off x="3340224" y="1361664"/>
            <a:ext cx="1792157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AEAEAE"/>
                </a:solidFill>
                <a:latin typeface="RobotoMono"/>
                <a:ea typeface="RobotoMono"/>
              </a:rPr>
              <a:t> New Repository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0" name="TextBox 629"/>
          <p:cNvSpPr txBox="1"/>
          <p:nvPr/>
        </p:nvSpPr>
        <p:spPr>
          <a:xfrm>
            <a:off x="510624" y="1682640"/>
            <a:ext cx="3613169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AEAEAE"/>
                </a:solidFill>
                <a:latin typeface="RobotoMono"/>
                <a:ea typeface="RobotoMono"/>
              </a:rPr>
              <a:t># Name: calculator-</a:t>
            </a:r>
            <a:r>
              <a:rPr lang="en-IN" sz="1900" dirty="0" err="1">
                <a:solidFill>
                  <a:srgbClr val="AEAEAE"/>
                </a:solidFill>
                <a:latin typeface="RobotoMono"/>
                <a:ea typeface="RobotoMono"/>
              </a:rPr>
              <a:t>microservices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1" name="TextBox 630"/>
          <p:cNvSpPr txBox="1"/>
          <p:nvPr/>
        </p:nvSpPr>
        <p:spPr>
          <a:xfrm>
            <a:off x="510624" y="2003616"/>
            <a:ext cx="4358565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AEAEAE"/>
                </a:solidFill>
                <a:latin typeface="RobotoMono"/>
                <a:ea typeface="RobotoMono"/>
              </a:rPr>
              <a:t># Description: </a:t>
            </a:r>
            <a:r>
              <a:rPr lang="en-IN" sz="1900" dirty="0" err="1">
                <a:solidFill>
                  <a:srgbClr val="AEAEAE"/>
                </a:solidFill>
                <a:latin typeface="RobotoMono"/>
                <a:ea typeface="RobotoMono"/>
              </a:rPr>
              <a:t>DevOps</a:t>
            </a:r>
            <a:r>
              <a:rPr lang="en-IN" sz="1900" dirty="0">
                <a:solidFill>
                  <a:srgbClr val="AEAEAE"/>
                </a:solidFill>
                <a:latin typeface="RobotoMono"/>
                <a:ea typeface="RobotoMono"/>
              </a:rPr>
              <a:t> workshop project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2" name="TextBox 631"/>
          <p:cNvSpPr txBox="1"/>
          <p:nvPr/>
        </p:nvSpPr>
        <p:spPr>
          <a:xfrm>
            <a:off x="510624" y="2324592"/>
            <a:ext cx="3286156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AEAEAE"/>
                </a:solidFill>
                <a:latin typeface="RobotoMono"/>
                <a:ea typeface="RobotoMono"/>
              </a:rPr>
              <a:t># Public (for </a:t>
            </a:r>
            <a:r>
              <a:rPr lang="en-IN" sz="1900" dirty="0" err="1">
                <a:solidFill>
                  <a:srgbClr val="AEAEAE"/>
                </a:solidFill>
                <a:latin typeface="RobotoMono"/>
                <a:ea typeface="RobotoMono"/>
              </a:rPr>
              <a:t>Docker</a:t>
            </a:r>
            <a:r>
              <a:rPr lang="en-IN" sz="1900" dirty="0">
                <a:solidFill>
                  <a:srgbClr val="AEAEAE"/>
                </a:solidFill>
                <a:latin typeface="RobotoMono"/>
                <a:ea typeface="RobotoMono"/>
              </a:rPr>
              <a:t> Hub later)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3" name="TextBox 632"/>
          <p:cNvSpPr txBox="1"/>
          <p:nvPr/>
        </p:nvSpPr>
        <p:spPr>
          <a:xfrm>
            <a:off x="510624" y="2645568"/>
            <a:ext cx="269785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AEAEAE"/>
                </a:solidFill>
                <a:latin typeface="RobotoMono"/>
                <a:ea typeface="RobotoMono"/>
              </a:rPr>
              <a:t># Initialize with README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4" name="TextBox 633"/>
          <p:cNvSpPr txBox="1"/>
          <p:nvPr/>
        </p:nvSpPr>
        <p:spPr>
          <a:xfrm>
            <a:off x="343008" y="3253824"/>
            <a:ext cx="2075889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Step 2: Clone Locally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5" name="TextBox 634"/>
          <p:cNvSpPr txBox="1"/>
          <p:nvPr/>
        </p:nvSpPr>
        <p:spPr>
          <a:xfrm>
            <a:off x="461376" y="3853440"/>
            <a:ext cx="1029288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git clone –b BRANCHNAME https://github.com/YOUR-USERNAME/calculator-microservices.git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6" name="TextBox 635"/>
          <p:cNvSpPr txBox="1"/>
          <p:nvPr/>
        </p:nvSpPr>
        <p:spPr>
          <a:xfrm>
            <a:off x="461376" y="4174416"/>
            <a:ext cx="2947923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 err="1">
                <a:solidFill>
                  <a:srgbClr val="FFF8E1"/>
                </a:solidFill>
                <a:latin typeface="RobotoMono"/>
                <a:ea typeface="RobotoMono"/>
              </a:rPr>
              <a:t>cd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calculator-</a:t>
            </a:r>
            <a:r>
              <a:rPr lang="en-IN" sz="1900" dirty="0" err="1">
                <a:solidFill>
                  <a:srgbClr val="FFF8E1"/>
                </a:solidFill>
                <a:latin typeface="RobotoMono"/>
                <a:ea typeface="RobotoMono"/>
              </a:rPr>
              <a:t>microservices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7" name="TextBox 636"/>
          <p:cNvSpPr txBox="1"/>
          <p:nvPr/>
        </p:nvSpPr>
        <p:spPr>
          <a:xfrm>
            <a:off x="343008" y="4785264"/>
            <a:ext cx="4405052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Step 3: Create Project Structure (</a:t>
            </a:r>
            <a:r>
              <a:rPr lang="en-IN" sz="1600" b="1" dirty="0" err="1">
                <a:solidFill>
                  <a:srgbClr val="455A64"/>
                </a:solidFill>
                <a:latin typeface="SegoeUI"/>
                <a:ea typeface="SegoeUI"/>
              </a:rPr>
              <a:t>PowerShell</a:t>
            </a:r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)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8" name="TextBox 637"/>
          <p:cNvSpPr txBox="1"/>
          <p:nvPr/>
        </p:nvSpPr>
        <p:spPr>
          <a:xfrm>
            <a:off x="453168" y="5385312"/>
            <a:ext cx="9101851" cy="26161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700" dirty="0">
                <a:solidFill>
                  <a:srgbClr val="3E87E3"/>
                </a:solidFill>
                <a:latin typeface="RobotoMono"/>
                <a:ea typeface="RobotoMono"/>
              </a:rPr>
              <a:t>$services</a:t>
            </a:r>
            <a:r>
              <a:rPr lang="en-IN" sz="1700" dirty="0">
                <a:solidFill>
                  <a:srgbClr val="FFF8E1"/>
                </a:solidFill>
                <a:latin typeface="RobotoMono"/>
                <a:ea typeface="RobotoMono"/>
              </a:rPr>
              <a:t> = </a:t>
            </a:r>
            <a:r>
              <a:rPr lang="en-IN" sz="1700" dirty="0">
                <a:solidFill>
                  <a:srgbClr val="E28964"/>
                </a:solidFill>
                <a:latin typeface="RobotoMono"/>
                <a:ea typeface="RobotoMono"/>
              </a:rPr>
              <a:t>@</a:t>
            </a:r>
            <a:r>
              <a:rPr lang="en-IN" sz="1700" dirty="0">
                <a:solidFill>
                  <a:srgbClr val="FFF8E1"/>
                </a:solidFill>
                <a:latin typeface="RobotoMono"/>
                <a:ea typeface="RobotoMono"/>
              </a:rPr>
              <a:t>(</a:t>
            </a:r>
            <a:r>
              <a:rPr lang="en-IN" sz="1700" dirty="0">
                <a:solidFill>
                  <a:srgbClr val="65B042"/>
                </a:solidFill>
                <a:latin typeface="RobotoMono"/>
                <a:ea typeface="RobotoMono"/>
              </a:rPr>
              <a:t>"gateway"</a:t>
            </a:r>
            <a:r>
              <a:rPr lang="en-IN" sz="1700" dirty="0">
                <a:solidFill>
                  <a:srgbClr val="FFF8E1"/>
                </a:solidFill>
                <a:latin typeface="RobotoMono"/>
                <a:ea typeface="RobotoMono"/>
              </a:rPr>
              <a:t>, </a:t>
            </a:r>
            <a:r>
              <a:rPr lang="en-IN" sz="1700" dirty="0">
                <a:solidFill>
                  <a:srgbClr val="65B042"/>
                </a:solidFill>
                <a:latin typeface="RobotoMono"/>
                <a:ea typeface="RobotoMono"/>
              </a:rPr>
              <a:t>"add-service"</a:t>
            </a:r>
            <a:r>
              <a:rPr lang="en-IN" sz="1700" dirty="0">
                <a:solidFill>
                  <a:srgbClr val="FFF8E1"/>
                </a:solidFill>
                <a:latin typeface="RobotoMono"/>
                <a:ea typeface="RobotoMono"/>
              </a:rPr>
              <a:t>, </a:t>
            </a:r>
            <a:r>
              <a:rPr lang="en-IN" sz="1700" dirty="0">
                <a:solidFill>
                  <a:srgbClr val="65B042"/>
                </a:solidFill>
                <a:latin typeface="RobotoMono"/>
                <a:ea typeface="RobotoMono"/>
              </a:rPr>
              <a:t>"subtract-service"</a:t>
            </a:r>
            <a:r>
              <a:rPr lang="en-IN" sz="1700" dirty="0">
                <a:solidFill>
                  <a:srgbClr val="FFF8E1"/>
                </a:solidFill>
                <a:latin typeface="RobotoMono"/>
                <a:ea typeface="RobotoMono"/>
              </a:rPr>
              <a:t>, </a:t>
            </a:r>
            <a:r>
              <a:rPr lang="en-IN" sz="1700" dirty="0">
                <a:solidFill>
                  <a:srgbClr val="65B042"/>
                </a:solidFill>
                <a:latin typeface="RobotoMono"/>
                <a:ea typeface="RobotoMono"/>
              </a:rPr>
              <a:t>"multiply-service"</a:t>
            </a:r>
            <a:r>
              <a:rPr lang="en-IN" sz="1700" dirty="0">
                <a:solidFill>
                  <a:srgbClr val="FFF8E1"/>
                </a:solidFill>
                <a:latin typeface="RobotoMono"/>
                <a:ea typeface="RobotoMono"/>
              </a:rPr>
              <a:t>, </a:t>
            </a:r>
            <a:r>
              <a:rPr lang="en-IN" sz="1700" dirty="0">
                <a:solidFill>
                  <a:srgbClr val="65B042"/>
                </a:solidFill>
                <a:latin typeface="RobotoMono"/>
                <a:ea typeface="RobotoMono"/>
              </a:rPr>
              <a:t>"divide-service"</a:t>
            </a:r>
            <a:r>
              <a:rPr lang="en-IN" sz="1700" dirty="0">
                <a:solidFill>
                  <a:srgbClr val="FFF8E1"/>
                </a:solidFill>
                <a:latin typeface="RobotoMono"/>
                <a:ea typeface="RobotoMono"/>
              </a:rPr>
              <a:t>)</a:t>
            </a:r>
            <a:endParaRPr lang="en-IN" sz="17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9" name="TextBox 638"/>
          <p:cNvSpPr txBox="1"/>
          <p:nvPr/>
        </p:nvSpPr>
        <p:spPr>
          <a:xfrm>
            <a:off x="453168" y="5684256"/>
            <a:ext cx="2511906" cy="26161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700" dirty="0" err="1">
                <a:solidFill>
                  <a:srgbClr val="E28964"/>
                </a:solidFill>
                <a:latin typeface="RobotoMono"/>
                <a:ea typeface="RobotoMono"/>
              </a:rPr>
              <a:t>foreach</a:t>
            </a:r>
            <a:r>
              <a:rPr lang="en-IN" sz="1700" dirty="0">
                <a:solidFill>
                  <a:srgbClr val="FFF8E1"/>
                </a:solidFill>
                <a:latin typeface="RobotoMono"/>
                <a:ea typeface="RobotoMono"/>
              </a:rPr>
              <a:t> (</a:t>
            </a:r>
            <a:r>
              <a:rPr lang="en-IN" sz="1700" dirty="0">
                <a:solidFill>
                  <a:srgbClr val="3E87E3"/>
                </a:solidFill>
                <a:latin typeface="RobotoMono"/>
                <a:ea typeface="RobotoMono"/>
              </a:rPr>
              <a:t>$s</a:t>
            </a:r>
            <a:r>
              <a:rPr lang="en-IN" sz="1700" dirty="0">
                <a:solidFill>
                  <a:srgbClr val="FFF8E1"/>
                </a:solidFill>
                <a:latin typeface="RobotoMono"/>
                <a:ea typeface="RobotoMono"/>
              </a:rPr>
              <a:t> </a:t>
            </a:r>
            <a:r>
              <a:rPr lang="en-IN" sz="1700" dirty="0">
                <a:solidFill>
                  <a:srgbClr val="E28964"/>
                </a:solidFill>
                <a:latin typeface="RobotoMono"/>
                <a:ea typeface="RobotoMono"/>
              </a:rPr>
              <a:t>in</a:t>
            </a:r>
            <a:r>
              <a:rPr lang="en-IN" sz="1700" dirty="0">
                <a:solidFill>
                  <a:srgbClr val="FFF8E1"/>
                </a:solidFill>
                <a:latin typeface="RobotoMono"/>
                <a:ea typeface="RobotoMono"/>
              </a:rPr>
              <a:t> </a:t>
            </a:r>
            <a:r>
              <a:rPr lang="en-IN" sz="1700" dirty="0">
                <a:solidFill>
                  <a:srgbClr val="3E87E3"/>
                </a:solidFill>
                <a:latin typeface="RobotoMono"/>
                <a:ea typeface="RobotoMono"/>
              </a:rPr>
              <a:t>$services</a:t>
            </a:r>
            <a:r>
              <a:rPr lang="en-IN" sz="1700" dirty="0">
                <a:solidFill>
                  <a:srgbClr val="FFF8E1"/>
                </a:solidFill>
                <a:latin typeface="RobotoMono"/>
                <a:ea typeface="RobotoMono"/>
              </a:rPr>
              <a:t>) {</a:t>
            </a:r>
            <a:endParaRPr lang="en-IN" sz="17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0" name="TextBox 639"/>
          <p:cNvSpPr txBox="1"/>
          <p:nvPr/>
        </p:nvSpPr>
        <p:spPr>
          <a:xfrm>
            <a:off x="453168" y="5983200"/>
            <a:ext cx="945772" cy="26161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700" dirty="0">
                <a:solidFill>
                  <a:srgbClr val="FFF8E1"/>
                </a:solidFill>
                <a:latin typeface="RobotoMono"/>
                <a:ea typeface="RobotoMono"/>
              </a:rPr>
              <a:t>  </a:t>
            </a:r>
            <a:r>
              <a:rPr lang="en-IN" sz="1700" dirty="0" err="1">
                <a:solidFill>
                  <a:srgbClr val="FFF8E1"/>
                </a:solidFill>
                <a:latin typeface="RobotoMono"/>
                <a:ea typeface="RobotoMono"/>
              </a:rPr>
              <a:t>mkdir</a:t>
            </a:r>
            <a:r>
              <a:rPr lang="en-IN" sz="1700" dirty="0">
                <a:solidFill>
                  <a:srgbClr val="FFF8E1"/>
                </a:solidFill>
                <a:latin typeface="RobotoMono"/>
                <a:ea typeface="RobotoMono"/>
              </a:rPr>
              <a:t> </a:t>
            </a:r>
            <a:r>
              <a:rPr lang="en-IN" sz="1700" dirty="0">
                <a:solidFill>
                  <a:srgbClr val="3E87E3"/>
                </a:solidFill>
                <a:latin typeface="RobotoMono"/>
                <a:ea typeface="RobotoMono"/>
              </a:rPr>
              <a:t>$s</a:t>
            </a:r>
            <a:endParaRPr lang="en-IN" sz="17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1" name="TextBox 640"/>
          <p:cNvSpPr txBox="1"/>
          <p:nvPr/>
        </p:nvSpPr>
        <p:spPr>
          <a:xfrm>
            <a:off x="453168" y="6282144"/>
            <a:ext cx="4578946" cy="26161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700" dirty="0">
                <a:solidFill>
                  <a:srgbClr val="FFF8E1"/>
                </a:solidFill>
                <a:latin typeface="RobotoMono"/>
                <a:ea typeface="RobotoMono"/>
              </a:rPr>
              <a:t>  echo </a:t>
            </a:r>
            <a:r>
              <a:rPr lang="en-IN" sz="1700" dirty="0">
                <a:solidFill>
                  <a:srgbClr val="65B042"/>
                </a:solidFill>
                <a:latin typeface="RobotoMono"/>
                <a:ea typeface="RobotoMono"/>
              </a:rPr>
              <a:t>"console.log('[</a:t>
            </a:r>
            <a:r>
              <a:rPr lang="en-IN" sz="1700" dirty="0">
                <a:solidFill>
                  <a:srgbClr val="3E87E3"/>
                </a:solidFill>
                <a:latin typeface="RobotoMono"/>
                <a:ea typeface="RobotoMono"/>
              </a:rPr>
              <a:t>$s</a:t>
            </a:r>
            <a:r>
              <a:rPr lang="en-IN" sz="1700" dirty="0">
                <a:solidFill>
                  <a:srgbClr val="65B042"/>
                </a:solidFill>
                <a:latin typeface="RobotoMono"/>
                <a:ea typeface="RobotoMono"/>
              </a:rPr>
              <a:t>] started')"</a:t>
            </a:r>
            <a:r>
              <a:rPr lang="en-IN" sz="1700" dirty="0">
                <a:solidFill>
                  <a:srgbClr val="FFF8E1"/>
                </a:solidFill>
                <a:latin typeface="RobotoMono"/>
                <a:ea typeface="RobotoMono"/>
              </a:rPr>
              <a:t> &gt; </a:t>
            </a:r>
            <a:r>
              <a:rPr lang="en-IN" sz="1700" dirty="0">
                <a:solidFill>
                  <a:srgbClr val="3E87E3"/>
                </a:solidFill>
                <a:latin typeface="RobotoMono"/>
                <a:ea typeface="RobotoMono"/>
              </a:rPr>
              <a:t>$s</a:t>
            </a:r>
            <a:r>
              <a:rPr lang="en-IN" sz="1700" dirty="0">
                <a:solidFill>
                  <a:srgbClr val="FFF8E1"/>
                </a:solidFill>
                <a:latin typeface="RobotoMono"/>
                <a:ea typeface="RobotoMono"/>
              </a:rPr>
              <a:t>/server.js</a:t>
            </a:r>
            <a:endParaRPr lang="en-IN" sz="17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2" name="TextBox 641"/>
          <p:cNvSpPr txBox="1"/>
          <p:nvPr/>
        </p:nvSpPr>
        <p:spPr>
          <a:xfrm>
            <a:off x="453168" y="6581088"/>
            <a:ext cx="4470776" cy="26161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700" dirty="0">
                <a:solidFill>
                  <a:srgbClr val="FFF8E1"/>
                </a:solidFill>
                <a:latin typeface="RobotoMono"/>
                <a:ea typeface="RobotoMono"/>
              </a:rPr>
              <a:t>  echo </a:t>
            </a:r>
            <a:r>
              <a:rPr lang="en-IN" sz="1700" dirty="0">
                <a:solidFill>
                  <a:srgbClr val="65B042"/>
                </a:solidFill>
                <a:latin typeface="RobotoMono"/>
                <a:ea typeface="RobotoMono"/>
              </a:rPr>
              <a:t>"FROM node:18-alpine"</a:t>
            </a:r>
            <a:r>
              <a:rPr lang="en-IN" sz="1700" dirty="0">
                <a:solidFill>
                  <a:srgbClr val="FFF8E1"/>
                </a:solidFill>
                <a:latin typeface="RobotoMono"/>
                <a:ea typeface="RobotoMono"/>
              </a:rPr>
              <a:t> &gt; </a:t>
            </a:r>
            <a:r>
              <a:rPr lang="en-IN" sz="1700" dirty="0">
                <a:solidFill>
                  <a:srgbClr val="3E87E3"/>
                </a:solidFill>
                <a:latin typeface="RobotoMono"/>
                <a:ea typeface="RobotoMono"/>
              </a:rPr>
              <a:t>$s</a:t>
            </a:r>
            <a:r>
              <a:rPr lang="en-IN" sz="1700" dirty="0">
                <a:solidFill>
                  <a:srgbClr val="FFF8E1"/>
                </a:solidFill>
                <a:latin typeface="RobotoMono"/>
                <a:ea typeface="RobotoMono"/>
              </a:rPr>
              <a:t>/</a:t>
            </a:r>
            <a:r>
              <a:rPr lang="en-IN" sz="1700" dirty="0" err="1">
                <a:solidFill>
                  <a:srgbClr val="FFF8E1"/>
                </a:solidFill>
                <a:latin typeface="RobotoMono"/>
                <a:ea typeface="RobotoMono"/>
              </a:rPr>
              <a:t>Dockerfile</a:t>
            </a:r>
            <a:endParaRPr lang="en-IN" sz="17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3" name="TextBox 642"/>
          <p:cNvSpPr txBox="1"/>
          <p:nvPr/>
        </p:nvSpPr>
        <p:spPr>
          <a:xfrm>
            <a:off x="453168" y="6880032"/>
            <a:ext cx="72136" cy="26161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700" dirty="0">
                <a:solidFill>
                  <a:srgbClr val="FFF8E1"/>
                </a:solidFill>
                <a:latin typeface="RobotoMono"/>
                <a:ea typeface="RobotoMono"/>
              </a:rPr>
              <a:t>}</a:t>
            </a:r>
            <a:endParaRPr lang="en-IN" sz="17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4" name="TextBox 643"/>
          <p:cNvSpPr txBox="1"/>
          <p:nvPr/>
        </p:nvSpPr>
        <p:spPr>
          <a:xfrm>
            <a:off x="13261536" y="6555600"/>
            <a:ext cx="185948" cy="20005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300" dirty="0">
                <a:solidFill>
                  <a:srgbClr val="455A64"/>
                </a:solidFill>
                <a:latin typeface="SegoeUI"/>
                <a:ea typeface="SegoeUI"/>
              </a:rPr>
              <a:t>12</a:t>
            </a:r>
            <a:endParaRPr lang="en-IN" sz="1300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Freeform 712"/>
          <p:cNvSpPr/>
          <p:nvPr/>
        </p:nvSpPr>
        <p:spPr>
          <a:xfrm>
            <a:off x="0" y="0"/>
            <a:ext cx="14630544" cy="82296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4" name="Freeform 713"/>
          <p:cNvSpPr/>
          <p:nvPr/>
        </p:nvSpPr>
        <p:spPr>
          <a:xfrm>
            <a:off x="0" y="0"/>
            <a:ext cx="14630544" cy="82296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5" name="Freeform 714"/>
          <p:cNvSpPr/>
          <p:nvPr/>
        </p:nvSpPr>
        <p:spPr>
          <a:xfrm>
            <a:off x="0" y="0"/>
            <a:ext cx="13750560" cy="7075296"/>
          </a:xfrm>
          <a:custGeom>
            <a:avLst/>
            <a:gdLst/>
            <a:ahLst/>
            <a:cxnLst/>
            <a:rect l="0" t="0" r="r" b="b"/>
            <a:pathLst>
              <a:path w="31830" h="16378">
                <a:moveTo>
                  <a:pt x="0" y="0"/>
                </a:moveTo>
                <a:lnTo>
                  <a:pt x="31830" y="0"/>
                </a:lnTo>
                <a:lnTo>
                  <a:pt x="31830" y="16378"/>
                </a:lnTo>
                <a:lnTo>
                  <a:pt x="0" y="16378"/>
                </a:lnTo>
                <a:lnTo>
                  <a:pt x="0" y="0"/>
                </a:lnTo>
                <a:close/>
              </a:path>
            </a:pathLst>
          </a:custGeom>
          <a:solidFill>
            <a:srgbClr val="F8F9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6" name="Freeform 715"/>
          <p:cNvSpPr/>
          <p:nvPr/>
        </p:nvSpPr>
        <p:spPr>
          <a:xfrm>
            <a:off x="342576" y="1200096"/>
            <a:ext cx="13064976" cy="2492208"/>
          </a:xfrm>
          <a:custGeom>
            <a:avLst/>
            <a:gdLst/>
            <a:ahLst/>
            <a:cxnLst/>
            <a:rect l="0" t="0" r="r" b="b"/>
            <a:pathLst>
              <a:path w="30243" h="5769">
                <a:moveTo>
                  <a:pt x="0" y="0"/>
                </a:moveTo>
                <a:lnTo>
                  <a:pt x="30243" y="0"/>
                </a:lnTo>
                <a:lnTo>
                  <a:pt x="30243" y="5769"/>
                </a:lnTo>
                <a:lnTo>
                  <a:pt x="0" y="5769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17" name="Freeform 716"/>
          <p:cNvSpPr/>
          <p:nvPr/>
        </p:nvSpPr>
        <p:spPr>
          <a:xfrm>
            <a:off x="342576" y="4343328"/>
            <a:ext cx="13064976" cy="2172096"/>
          </a:xfrm>
          <a:custGeom>
            <a:avLst/>
            <a:gdLst/>
            <a:ahLst/>
            <a:cxnLst/>
            <a:rect l="0" t="0" r="r" b="b"/>
            <a:pathLst>
              <a:path w="30243" h="5028">
                <a:moveTo>
                  <a:pt x="0" y="0"/>
                </a:moveTo>
                <a:lnTo>
                  <a:pt x="30243" y="0"/>
                </a:lnTo>
                <a:lnTo>
                  <a:pt x="30243" y="5028"/>
                </a:lnTo>
                <a:lnTo>
                  <a:pt x="0" y="5028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18" name="Freeform 717"/>
          <p:cNvSpPr/>
          <p:nvPr/>
        </p:nvSpPr>
        <p:spPr>
          <a:xfrm>
            <a:off x="393984" y="374112"/>
            <a:ext cx="112320" cy="120528"/>
          </a:xfrm>
          <a:custGeom>
            <a:avLst/>
            <a:gdLst/>
            <a:ahLst/>
            <a:cxnLst/>
            <a:rect l="0" t="0" r="r" b="b"/>
            <a:pathLst>
              <a:path w="260" h="279">
                <a:moveTo>
                  <a:pt x="260" y="199"/>
                </a:moveTo>
                <a:cubicBezTo>
                  <a:pt x="260" y="243"/>
                  <a:pt x="244" y="279"/>
                  <a:pt x="200" y="279"/>
                </a:cubicBezTo>
                <a:lnTo>
                  <a:pt x="61" y="279"/>
                </a:lnTo>
                <a:cubicBezTo>
                  <a:pt x="-20" y="279"/>
                  <a:pt x="-20" y="0"/>
                  <a:pt x="61" y="0"/>
                </a:cubicBezTo>
                <a:lnTo>
                  <a:pt x="200" y="0"/>
                </a:lnTo>
                <a:cubicBezTo>
                  <a:pt x="244" y="0"/>
                  <a:pt x="260" y="36"/>
                  <a:pt x="260" y="79"/>
                </a:cubicBezTo>
                <a:lnTo>
                  <a:pt x="260" y="199"/>
                </a:lnTo>
                <a:close/>
              </a:path>
            </a:pathLst>
          </a:custGeom>
          <a:solidFill>
            <a:srgbClr val="553788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19" name="Freeform 718"/>
          <p:cNvSpPr/>
          <p:nvPr/>
        </p:nvSpPr>
        <p:spPr>
          <a:xfrm>
            <a:off x="437184" y="374112"/>
            <a:ext cx="240192" cy="120528"/>
          </a:xfrm>
          <a:custGeom>
            <a:avLst/>
            <a:gdLst/>
            <a:ahLst/>
            <a:cxnLst/>
            <a:rect l="0" t="0" r="r" b="b"/>
            <a:pathLst>
              <a:path w="556" h="279">
                <a:moveTo>
                  <a:pt x="536" y="239"/>
                </a:moveTo>
                <a:lnTo>
                  <a:pt x="516" y="239"/>
                </a:lnTo>
                <a:lnTo>
                  <a:pt x="516" y="40"/>
                </a:lnTo>
                <a:lnTo>
                  <a:pt x="536" y="40"/>
                </a:lnTo>
                <a:cubicBezTo>
                  <a:pt x="547" y="40"/>
                  <a:pt x="556" y="31"/>
                  <a:pt x="556" y="20"/>
                </a:cubicBezTo>
                <a:cubicBezTo>
                  <a:pt x="556" y="9"/>
                  <a:pt x="547" y="0"/>
                  <a:pt x="536" y="0"/>
                </a:cubicBezTo>
                <a:lnTo>
                  <a:pt x="59" y="0"/>
                </a:lnTo>
                <a:cubicBezTo>
                  <a:pt x="-20" y="0"/>
                  <a:pt x="-20" y="279"/>
                  <a:pt x="59" y="279"/>
                </a:cubicBezTo>
                <a:lnTo>
                  <a:pt x="536" y="279"/>
                </a:lnTo>
                <a:cubicBezTo>
                  <a:pt x="547" y="279"/>
                  <a:pt x="556" y="270"/>
                  <a:pt x="556" y="259"/>
                </a:cubicBezTo>
                <a:cubicBezTo>
                  <a:pt x="556" y="248"/>
                  <a:pt x="547" y="239"/>
                  <a:pt x="536" y="239"/>
                </a:cubicBezTo>
                <a:close/>
              </a:path>
            </a:pathLst>
          </a:custGeom>
          <a:solidFill>
            <a:srgbClr val="9266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20" name="Freeform 719"/>
          <p:cNvSpPr/>
          <p:nvPr/>
        </p:nvSpPr>
        <p:spPr>
          <a:xfrm>
            <a:off x="458352" y="391392"/>
            <a:ext cx="219456" cy="85968"/>
          </a:xfrm>
          <a:custGeom>
            <a:avLst/>
            <a:gdLst/>
            <a:ahLst/>
            <a:cxnLst/>
            <a:rect l="0" t="0" r="r" b="b"/>
            <a:pathLst>
              <a:path w="508" h="199">
                <a:moveTo>
                  <a:pt x="491" y="199"/>
                </a:moveTo>
                <a:lnTo>
                  <a:pt x="30" y="199"/>
                </a:lnTo>
                <a:cubicBezTo>
                  <a:pt x="-10" y="199"/>
                  <a:pt x="-10" y="0"/>
                  <a:pt x="30" y="0"/>
                </a:cubicBezTo>
                <a:lnTo>
                  <a:pt x="491" y="0"/>
                </a:lnTo>
                <a:cubicBezTo>
                  <a:pt x="513" y="0"/>
                  <a:pt x="513" y="199"/>
                  <a:pt x="491" y="199"/>
                </a:cubicBezTo>
                <a:close/>
              </a:path>
            </a:pathLst>
          </a:custGeom>
          <a:solidFill>
            <a:srgbClr val="CCD6D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1" name="Freeform 720"/>
          <p:cNvSpPr/>
          <p:nvPr/>
        </p:nvSpPr>
        <p:spPr>
          <a:xfrm>
            <a:off x="458352" y="391392"/>
            <a:ext cx="217728" cy="79056"/>
          </a:xfrm>
          <a:custGeom>
            <a:avLst/>
            <a:gdLst/>
            <a:ahLst/>
            <a:cxnLst/>
            <a:rect l="0" t="0" r="r" b="b"/>
            <a:pathLst>
              <a:path w="504" h="183">
                <a:moveTo>
                  <a:pt x="40" y="39"/>
                </a:moveTo>
                <a:lnTo>
                  <a:pt x="504" y="39"/>
                </a:lnTo>
                <a:cubicBezTo>
                  <a:pt x="502" y="16"/>
                  <a:pt x="497" y="0"/>
                  <a:pt x="491" y="0"/>
                </a:cubicBezTo>
                <a:lnTo>
                  <a:pt x="30" y="0"/>
                </a:lnTo>
                <a:cubicBezTo>
                  <a:pt x="-3" y="0"/>
                  <a:pt x="-9" y="136"/>
                  <a:pt x="13" y="183"/>
                </a:cubicBezTo>
                <a:cubicBezTo>
                  <a:pt x="5" y="124"/>
                  <a:pt x="14" y="39"/>
                  <a:pt x="40" y="39"/>
                </a:cubicBezTo>
                <a:close/>
              </a:path>
            </a:pathLst>
          </a:custGeom>
          <a:solidFill>
            <a:srgbClr val="99AAB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2" name="Freeform 721"/>
          <p:cNvSpPr/>
          <p:nvPr/>
        </p:nvSpPr>
        <p:spPr>
          <a:xfrm>
            <a:off x="385344" y="202608"/>
            <a:ext cx="94608" cy="94608"/>
          </a:xfrm>
          <a:custGeom>
            <a:avLst/>
            <a:gdLst/>
            <a:ahLst/>
            <a:cxnLst/>
            <a:rect l="0" t="0" r="r" b="b"/>
            <a:pathLst>
              <a:path w="219" h="219">
                <a:moveTo>
                  <a:pt x="219" y="140"/>
                </a:moveTo>
                <a:cubicBezTo>
                  <a:pt x="219" y="184"/>
                  <a:pt x="183" y="219"/>
                  <a:pt x="139" y="219"/>
                </a:cubicBezTo>
                <a:lnTo>
                  <a:pt x="59" y="219"/>
                </a:lnTo>
                <a:cubicBezTo>
                  <a:pt x="-20" y="219"/>
                  <a:pt x="-20" y="0"/>
                  <a:pt x="59" y="0"/>
                </a:cubicBezTo>
                <a:lnTo>
                  <a:pt x="139" y="0"/>
                </a:lnTo>
                <a:cubicBezTo>
                  <a:pt x="183" y="0"/>
                  <a:pt x="219" y="36"/>
                  <a:pt x="219" y="81"/>
                </a:cubicBezTo>
                <a:lnTo>
                  <a:pt x="219" y="140"/>
                </a:lnTo>
                <a:close/>
              </a:path>
            </a:pathLst>
          </a:custGeom>
          <a:solidFill>
            <a:srgbClr val="22669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23" name="Freeform 722"/>
          <p:cNvSpPr/>
          <p:nvPr/>
        </p:nvSpPr>
        <p:spPr>
          <a:xfrm>
            <a:off x="411264" y="202608"/>
            <a:ext cx="240624" cy="94608"/>
          </a:xfrm>
          <a:custGeom>
            <a:avLst/>
            <a:gdLst/>
            <a:ahLst/>
            <a:cxnLst/>
            <a:rect l="0" t="0" r="r" b="b"/>
            <a:pathLst>
              <a:path w="557" h="219">
                <a:moveTo>
                  <a:pt x="537" y="180"/>
                </a:moveTo>
                <a:lnTo>
                  <a:pt x="517" y="180"/>
                </a:lnTo>
                <a:lnTo>
                  <a:pt x="517" y="40"/>
                </a:lnTo>
                <a:lnTo>
                  <a:pt x="537" y="40"/>
                </a:lnTo>
                <a:cubicBezTo>
                  <a:pt x="548" y="40"/>
                  <a:pt x="557" y="31"/>
                  <a:pt x="557" y="20"/>
                </a:cubicBezTo>
                <a:cubicBezTo>
                  <a:pt x="557" y="9"/>
                  <a:pt x="548" y="0"/>
                  <a:pt x="537" y="0"/>
                </a:cubicBezTo>
                <a:lnTo>
                  <a:pt x="60" y="0"/>
                </a:lnTo>
                <a:cubicBezTo>
                  <a:pt x="-20" y="0"/>
                  <a:pt x="-20" y="219"/>
                  <a:pt x="60" y="219"/>
                </a:cubicBezTo>
                <a:lnTo>
                  <a:pt x="537" y="219"/>
                </a:lnTo>
                <a:cubicBezTo>
                  <a:pt x="548" y="219"/>
                  <a:pt x="557" y="211"/>
                  <a:pt x="557" y="200"/>
                </a:cubicBezTo>
                <a:cubicBezTo>
                  <a:pt x="557" y="189"/>
                  <a:pt x="548" y="180"/>
                  <a:pt x="537" y="180"/>
                </a:cubicBezTo>
                <a:close/>
              </a:path>
            </a:pathLst>
          </a:custGeom>
          <a:solidFill>
            <a:srgbClr val="55ACE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4" name="Freeform 723"/>
          <p:cNvSpPr/>
          <p:nvPr/>
        </p:nvSpPr>
        <p:spPr>
          <a:xfrm>
            <a:off x="432864" y="219888"/>
            <a:ext cx="219024" cy="60480"/>
          </a:xfrm>
          <a:custGeom>
            <a:avLst/>
            <a:gdLst/>
            <a:ahLst/>
            <a:cxnLst/>
            <a:rect l="0" t="0" r="r" b="b"/>
            <a:pathLst>
              <a:path w="507" h="140">
                <a:moveTo>
                  <a:pt x="490" y="140"/>
                </a:moveTo>
                <a:lnTo>
                  <a:pt x="29" y="140"/>
                </a:lnTo>
                <a:cubicBezTo>
                  <a:pt x="-10" y="140"/>
                  <a:pt x="-10" y="0"/>
                  <a:pt x="29" y="0"/>
                </a:cubicBezTo>
                <a:lnTo>
                  <a:pt x="490" y="0"/>
                </a:lnTo>
                <a:cubicBezTo>
                  <a:pt x="512" y="0"/>
                  <a:pt x="512" y="140"/>
                  <a:pt x="490" y="140"/>
                </a:cubicBezTo>
                <a:close/>
              </a:path>
            </a:pathLst>
          </a:custGeom>
          <a:solidFill>
            <a:srgbClr val="CCD6D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5" name="Freeform 724"/>
          <p:cNvSpPr/>
          <p:nvPr/>
        </p:nvSpPr>
        <p:spPr>
          <a:xfrm>
            <a:off x="432864" y="219888"/>
            <a:ext cx="218160" cy="38880"/>
          </a:xfrm>
          <a:custGeom>
            <a:avLst/>
            <a:gdLst/>
            <a:ahLst/>
            <a:cxnLst/>
            <a:rect l="0" t="0" r="r" b="b"/>
            <a:pathLst>
              <a:path w="505" h="90">
                <a:moveTo>
                  <a:pt x="29" y="40"/>
                </a:moveTo>
                <a:lnTo>
                  <a:pt x="505" y="40"/>
                </a:lnTo>
                <a:cubicBezTo>
                  <a:pt x="503" y="17"/>
                  <a:pt x="498" y="0"/>
                  <a:pt x="490" y="0"/>
                </a:cubicBezTo>
                <a:lnTo>
                  <a:pt x="29" y="0"/>
                </a:lnTo>
                <a:cubicBezTo>
                  <a:pt x="6" y="0"/>
                  <a:pt x="-4" y="49"/>
                  <a:pt x="1" y="90"/>
                </a:cubicBezTo>
                <a:cubicBezTo>
                  <a:pt x="4" y="62"/>
                  <a:pt x="13" y="40"/>
                  <a:pt x="29" y="40"/>
                </a:cubicBezTo>
                <a:close/>
              </a:path>
            </a:pathLst>
          </a:custGeom>
          <a:solidFill>
            <a:srgbClr val="99AAB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6" name="Freeform 725"/>
          <p:cNvSpPr/>
          <p:nvPr/>
        </p:nvSpPr>
        <p:spPr>
          <a:xfrm>
            <a:off x="402624" y="296784"/>
            <a:ext cx="146016" cy="77760"/>
          </a:xfrm>
          <a:custGeom>
            <a:avLst/>
            <a:gdLst/>
            <a:ahLst/>
            <a:cxnLst/>
            <a:rect l="0" t="0" r="r" b="b"/>
            <a:pathLst>
              <a:path w="338" h="180">
                <a:moveTo>
                  <a:pt x="338" y="100"/>
                </a:moveTo>
                <a:cubicBezTo>
                  <a:pt x="338" y="144"/>
                  <a:pt x="303" y="180"/>
                  <a:pt x="259" y="180"/>
                </a:cubicBezTo>
                <a:lnTo>
                  <a:pt x="60" y="180"/>
                </a:lnTo>
                <a:cubicBezTo>
                  <a:pt x="-20" y="180"/>
                  <a:pt x="-20" y="0"/>
                  <a:pt x="60" y="0"/>
                </a:cubicBezTo>
                <a:lnTo>
                  <a:pt x="259" y="0"/>
                </a:lnTo>
                <a:cubicBezTo>
                  <a:pt x="303" y="0"/>
                  <a:pt x="338" y="36"/>
                  <a:pt x="338" y="80"/>
                </a:cubicBezTo>
                <a:lnTo>
                  <a:pt x="338" y="100"/>
                </a:lnTo>
                <a:close/>
              </a:path>
            </a:pathLst>
          </a:custGeom>
          <a:solidFill>
            <a:srgbClr val="F4900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7" name="Freeform 726"/>
          <p:cNvSpPr/>
          <p:nvPr/>
        </p:nvSpPr>
        <p:spPr>
          <a:xfrm>
            <a:off x="479952" y="296784"/>
            <a:ext cx="206064" cy="77760"/>
          </a:xfrm>
          <a:custGeom>
            <a:avLst/>
            <a:gdLst/>
            <a:ahLst/>
            <a:cxnLst/>
            <a:rect l="0" t="0" r="r" b="b"/>
            <a:pathLst>
              <a:path w="477" h="180">
                <a:moveTo>
                  <a:pt x="457" y="140"/>
                </a:moveTo>
                <a:lnTo>
                  <a:pt x="437" y="140"/>
                </a:lnTo>
                <a:lnTo>
                  <a:pt x="437" y="40"/>
                </a:lnTo>
                <a:lnTo>
                  <a:pt x="457" y="40"/>
                </a:lnTo>
                <a:cubicBezTo>
                  <a:pt x="468" y="40"/>
                  <a:pt x="477" y="31"/>
                  <a:pt x="477" y="20"/>
                </a:cubicBezTo>
                <a:cubicBezTo>
                  <a:pt x="477" y="9"/>
                  <a:pt x="468" y="0"/>
                  <a:pt x="457" y="0"/>
                </a:cubicBezTo>
                <a:lnTo>
                  <a:pt x="59" y="0"/>
                </a:lnTo>
                <a:cubicBezTo>
                  <a:pt x="-20" y="0"/>
                  <a:pt x="-20" y="180"/>
                  <a:pt x="59" y="180"/>
                </a:cubicBezTo>
                <a:lnTo>
                  <a:pt x="457" y="180"/>
                </a:lnTo>
                <a:cubicBezTo>
                  <a:pt x="468" y="180"/>
                  <a:pt x="477" y="171"/>
                  <a:pt x="477" y="160"/>
                </a:cubicBezTo>
                <a:cubicBezTo>
                  <a:pt x="477" y="149"/>
                  <a:pt x="468" y="140"/>
                  <a:pt x="457" y="140"/>
                </a:cubicBezTo>
                <a:close/>
              </a:path>
            </a:pathLst>
          </a:custGeom>
          <a:solidFill>
            <a:srgbClr val="FFAC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8" name="Freeform 727"/>
          <p:cNvSpPr/>
          <p:nvPr/>
        </p:nvSpPr>
        <p:spPr>
          <a:xfrm>
            <a:off x="501120" y="314064"/>
            <a:ext cx="177984" cy="43200"/>
          </a:xfrm>
          <a:custGeom>
            <a:avLst/>
            <a:gdLst/>
            <a:ahLst/>
            <a:cxnLst/>
            <a:rect l="0" t="0" r="r" b="b"/>
            <a:pathLst>
              <a:path w="412" h="100">
                <a:moveTo>
                  <a:pt x="412" y="100"/>
                </a:moveTo>
                <a:lnTo>
                  <a:pt x="30" y="100"/>
                </a:lnTo>
                <a:cubicBezTo>
                  <a:pt x="-10" y="100"/>
                  <a:pt x="-10" y="0"/>
                  <a:pt x="30" y="0"/>
                </a:cubicBezTo>
                <a:lnTo>
                  <a:pt x="412" y="0"/>
                </a:lnTo>
                <a:lnTo>
                  <a:pt x="412" y="100"/>
                </a:lnTo>
                <a:close/>
              </a:path>
            </a:pathLst>
          </a:custGeom>
          <a:solidFill>
            <a:srgbClr val="CCD6D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9" name="Freeform 728"/>
          <p:cNvSpPr/>
          <p:nvPr/>
        </p:nvSpPr>
        <p:spPr>
          <a:xfrm>
            <a:off x="501120" y="314064"/>
            <a:ext cx="184464" cy="30672"/>
          </a:xfrm>
          <a:custGeom>
            <a:avLst/>
            <a:gdLst/>
            <a:ahLst/>
            <a:cxnLst/>
            <a:rect l="0" t="0" r="r" b="b"/>
            <a:pathLst>
              <a:path w="427" h="71">
                <a:moveTo>
                  <a:pt x="29" y="40"/>
                </a:moveTo>
                <a:lnTo>
                  <a:pt x="427" y="40"/>
                </a:lnTo>
                <a:cubicBezTo>
                  <a:pt x="425" y="19"/>
                  <a:pt x="420" y="0"/>
                  <a:pt x="411" y="0"/>
                </a:cubicBezTo>
                <a:lnTo>
                  <a:pt x="29" y="0"/>
                </a:lnTo>
                <a:cubicBezTo>
                  <a:pt x="4" y="0"/>
                  <a:pt x="-5" y="40"/>
                  <a:pt x="2" y="71"/>
                </a:cubicBezTo>
                <a:cubicBezTo>
                  <a:pt x="6" y="53"/>
                  <a:pt x="15" y="40"/>
                  <a:pt x="29" y="40"/>
                </a:cubicBezTo>
                <a:close/>
              </a:path>
            </a:pathLst>
          </a:custGeom>
          <a:solidFill>
            <a:srgbClr val="99AAB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0" name="TextBox 729"/>
          <p:cNvSpPr txBox="1"/>
          <p:nvPr/>
        </p:nvSpPr>
        <p:spPr>
          <a:xfrm>
            <a:off x="695952" y="136944"/>
            <a:ext cx="3165931" cy="36933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2400" b="1" dirty="0">
                <a:solidFill>
                  <a:srgbClr val="2C3E50"/>
                </a:solidFill>
                <a:latin typeface="SegoeUI"/>
                <a:ea typeface="SegoeUI"/>
              </a:rPr>
              <a:t> Command Reference</a:t>
            </a:r>
            <a:endParaRPr lang="en-IN" sz="24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1" name="TextBox 730"/>
          <p:cNvSpPr txBox="1"/>
          <p:nvPr/>
        </p:nvSpPr>
        <p:spPr>
          <a:xfrm>
            <a:off x="343008" y="750384"/>
            <a:ext cx="1529265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Git Commands: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2" name="TextBox 731"/>
          <p:cNvSpPr txBox="1"/>
          <p:nvPr/>
        </p:nvSpPr>
        <p:spPr>
          <a:xfrm>
            <a:off x="461376" y="1361664"/>
            <a:ext cx="2965555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git clone &lt;repo&gt;              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3" name="TextBox 732"/>
          <p:cNvSpPr txBox="1"/>
          <p:nvPr/>
        </p:nvSpPr>
        <p:spPr>
          <a:xfrm>
            <a:off x="5342112" y="1361664"/>
            <a:ext cx="1984518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AEAEAE"/>
                </a:solidFill>
                <a:latin typeface="RobotoMono"/>
                <a:ea typeface="RobotoMono"/>
              </a:rPr>
              <a:t># Clone repository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4" name="TextBox 733"/>
          <p:cNvSpPr txBox="1"/>
          <p:nvPr/>
        </p:nvSpPr>
        <p:spPr>
          <a:xfrm>
            <a:off x="461376" y="1682640"/>
            <a:ext cx="3500958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git checkout -b feature/name  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5" name="TextBox 734"/>
          <p:cNvSpPr txBox="1"/>
          <p:nvPr/>
        </p:nvSpPr>
        <p:spPr>
          <a:xfrm>
            <a:off x="5341680" y="1682640"/>
            <a:ext cx="2582438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AEAEAE"/>
                </a:solidFill>
                <a:latin typeface="RobotoMono"/>
                <a:ea typeface="RobotoMono"/>
              </a:rPr>
              <a:t># Create feature branch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6" name="TextBox 735"/>
          <p:cNvSpPr txBox="1"/>
          <p:nvPr/>
        </p:nvSpPr>
        <p:spPr>
          <a:xfrm>
            <a:off x="461376" y="2003616"/>
            <a:ext cx="2551981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git add .                     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7" name="TextBox 736"/>
          <p:cNvSpPr txBox="1"/>
          <p:nvPr/>
        </p:nvSpPr>
        <p:spPr>
          <a:xfrm>
            <a:off x="5341680" y="2003616"/>
            <a:ext cx="1833835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AEAEAE"/>
                </a:solidFill>
                <a:latin typeface="RobotoMono"/>
                <a:ea typeface="RobotoMono"/>
              </a:rPr>
              <a:t># Stage changes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8" name="TextBox 737"/>
          <p:cNvSpPr txBox="1"/>
          <p:nvPr/>
        </p:nvSpPr>
        <p:spPr>
          <a:xfrm>
            <a:off x="461376" y="2324592"/>
            <a:ext cx="343844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git commit -m </a:t>
            </a:r>
            <a:r>
              <a:rPr lang="en-IN" sz="1900" dirty="0">
                <a:solidFill>
                  <a:srgbClr val="65B042"/>
                </a:solidFill>
                <a:latin typeface="RobotoMono"/>
                <a:ea typeface="RobotoMono"/>
              </a:rPr>
              <a:t>"message"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    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9" name="TextBox 738"/>
          <p:cNvSpPr txBox="1"/>
          <p:nvPr/>
        </p:nvSpPr>
        <p:spPr>
          <a:xfrm>
            <a:off x="5342112" y="2324592"/>
            <a:ext cx="2606483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AEAEAE"/>
                </a:solidFill>
                <a:latin typeface="RobotoMono"/>
                <a:ea typeface="RobotoMono"/>
              </a:rPr>
              <a:t># Commit with message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0" name="TextBox 739"/>
          <p:cNvSpPr txBox="1"/>
          <p:nvPr/>
        </p:nvSpPr>
        <p:spPr>
          <a:xfrm>
            <a:off x="461376" y="2645568"/>
            <a:ext cx="3146695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git push origin branch        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1" name="TextBox 740"/>
          <p:cNvSpPr txBox="1"/>
          <p:nvPr/>
        </p:nvSpPr>
        <p:spPr>
          <a:xfrm>
            <a:off x="5341680" y="2645568"/>
            <a:ext cx="1859483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AEAEAE"/>
                </a:solidFill>
                <a:latin typeface="RobotoMono"/>
                <a:ea typeface="RobotoMono"/>
              </a:rPr>
              <a:t># Push to remote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2" name="TextBox 741"/>
          <p:cNvSpPr txBox="1"/>
          <p:nvPr/>
        </p:nvSpPr>
        <p:spPr>
          <a:xfrm>
            <a:off x="461376" y="2966544"/>
            <a:ext cx="2914259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git pull origin main          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3" name="TextBox 742"/>
          <p:cNvSpPr txBox="1"/>
          <p:nvPr/>
        </p:nvSpPr>
        <p:spPr>
          <a:xfrm>
            <a:off x="5341680" y="2966544"/>
            <a:ext cx="1845057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AEAEAE"/>
                </a:solidFill>
                <a:latin typeface="RobotoMono"/>
                <a:ea typeface="RobotoMono"/>
              </a:rPr>
              <a:t># Get latest main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4" name="TextBox 743"/>
          <p:cNvSpPr txBox="1"/>
          <p:nvPr/>
        </p:nvSpPr>
        <p:spPr>
          <a:xfrm>
            <a:off x="461376" y="3287520"/>
            <a:ext cx="2818079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git log --</a:t>
            </a:r>
            <a:r>
              <a:rPr lang="en-IN" sz="1900" dirty="0" err="1">
                <a:solidFill>
                  <a:srgbClr val="FFF8E1"/>
                </a:solidFill>
                <a:latin typeface="RobotoMono"/>
                <a:ea typeface="RobotoMono"/>
              </a:rPr>
              <a:t>oneline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          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5" name="TextBox 744"/>
          <p:cNvSpPr txBox="1"/>
          <p:nvPr/>
        </p:nvSpPr>
        <p:spPr>
          <a:xfrm>
            <a:off x="5342112" y="3287520"/>
            <a:ext cx="1515223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AEAEAE"/>
                </a:solidFill>
                <a:latin typeface="RobotoMono"/>
                <a:ea typeface="RobotoMono"/>
              </a:rPr>
              <a:t># View history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6" name="TextBox 745"/>
          <p:cNvSpPr txBox="1"/>
          <p:nvPr/>
        </p:nvSpPr>
        <p:spPr>
          <a:xfrm>
            <a:off x="343008" y="3893616"/>
            <a:ext cx="1936428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 err="1">
                <a:solidFill>
                  <a:srgbClr val="455A64"/>
                </a:solidFill>
                <a:latin typeface="SegoeUI"/>
                <a:ea typeface="SegoeUI"/>
              </a:rPr>
              <a:t>Docker</a:t>
            </a:r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 Commands: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7" name="TextBox 746"/>
          <p:cNvSpPr txBox="1"/>
          <p:nvPr/>
        </p:nvSpPr>
        <p:spPr>
          <a:xfrm>
            <a:off x="461376" y="4504896"/>
            <a:ext cx="3295774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 err="1">
                <a:solidFill>
                  <a:srgbClr val="FFF8E1"/>
                </a:solidFill>
                <a:latin typeface="RobotoMono"/>
                <a:ea typeface="RobotoMono"/>
              </a:rPr>
              <a:t>docker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build -t </a:t>
            </a:r>
            <a:r>
              <a:rPr lang="en-IN" sz="1900" dirty="0" err="1">
                <a:solidFill>
                  <a:srgbClr val="FFF8E1"/>
                </a:solidFill>
                <a:latin typeface="RobotoMono"/>
                <a:ea typeface="RobotoMono"/>
              </a:rPr>
              <a:t>name:tag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.    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8" name="TextBox 747"/>
          <p:cNvSpPr txBox="1"/>
          <p:nvPr/>
        </p:nvSpPr>
        <p:spPr>
          <a:xfrm>
            <a:off x="5341248" y="4504896"/>
            <a:ext cx="1481175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AEAEAE"/>
                </a:solidFill>
                <a:latin typeface="RobotoMono"/>
                <a:ea typeface="RobotoMono"/>
              </a:rPr>
              <a:t># Build image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9" name="TextBox 748"/>
          <p:cNvSpPr txBox="1"/>
          <p:nvPr/>
        </p:nvSpPr>
        <p:spPr>
          <a:xfrm>
            <a:off x="461376" y="4825872"/>
            <a:ext cx="3640420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 err="1">
                <a:solidFill>
                  <a:srgbClr val="FFF8E1"/>
                </a:solidFill>
                <a:latin typeface="RobotoMono"/>
                <a:ea typeface="RobotoMono"/>
              </a:rPr>
              <a:t>docker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run -p </a:t>
            </a:r>
            <a:r>
              <a:rPr lang="en-IN" sz="1900" dirty="0" err="1">
                <a:solidFill>
                  <a:srgbClr val="FFF8E1"/>
                </a:solidFill>
                <a:latin typeface="RobotoMono"/>
                <a:ea typeface="RobotoMono"/>
              </a:rPr>
              <a:t>host:container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</a:t>
            </a:r>
            <a:r>
              <a:rPr lang="en-IN" sz="1900" dirty="0" err="1">
                <a:solidFill>
                  <a:srgbClr val="FFF8E1"/>
                </a:solidFill>
                <a:latin typeface="RobotoMono"/>
                <a:ea typeface="RobotoMono"/>
              </a:rPr>
              <a:t>img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0" name="TextBox 749"/>
          <p:cNvSpPr txBox="1"/>
          <p:nvPr/>
        </p:nvSpPr>
        <p:spPr>
          <a:xfrm>
            <a:off x="5341248" y="4825872"/>
            <a:ext cx="1726435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AEAEAE"/>
                </a:solidFill>
                <a:latin typeface="RobotoMono"/>
                <a:ea typeface="RobotoMono"/>
              </a:rPr>
              <a:t># Run container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1" name="TextBox 750"/>
          <p:cNvSpPr txBox="1"/>
          <p:nvPr/>
        </p:nvSpPr>
        <p:spPr>
          <a:xfrm>
            <a:off x="461376" y="5146848"/>
            <a:ext cx="2742739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 err="1">
                <a:solidFill>
                  <a:srgbClr val="FFF8E1"/>
                </a:solidFill>
                <a:latin typeface="RobotoMono"/>
                <a:ea typeface="RobotoMono"/>
              </a:rPr>
              <a:t>docker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</a:t>
            </a:r>
            <a:r>
              <a:rPr lang="en-IN" sz="1900" dirty="0" err="1">
                <a:solidFill>
                  <a:srgbClr val="FFF8E1"/>
                </a:solidFill>
                <a:latin typeface="RobotoMono"/>
                <a:ea typeface="RobotoMono"/>
              </a:rPr>
              <a:t>ps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                  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2" name="TextBox 751"/>
          <p:cNvSpPr txBox="1"/>
          <p:nvPr/>
        </p:nvSpPr>
        <p:spPr>
          <a:xfrm>
            <a:off x="5341248" y="5146848"/>
            <a:ext cx="1779333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AEAEAE"/>
                </a:solidFill>
                <a:latin typeface="RobotoMono"/>
                <a:ea typeface="RobotoMono"/>
              </a:rPr>
              <a:t># List containers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3" name="TextBox 752"/>
          <p:cNvSpPr txBox="1"/>
          <p:nvPr/>
        </p:nvSpPr>
        <p:spPr>
          <a:xfrm>
            <a:off x="461376" y="5467824"/>
            <a:ext cx="3018455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 err="1">
                <a:solidFill>
                  <a:srgbClr val="FFF8E1"/>
                </a:solidFill>
                <a:latin typeface="RobotoMono"/>
                <a:ea typeface="RobotoMono"/>
              </a:rPr>
              <a:t>docker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stop &lt;id&gt;              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4" name="TextBox 753"/>
          <p:cNvSpPr txBox="1"/>
          <p:nvPr/>
        </p:nvSpPr>
        <p:spPr>
          <a:xfrm>
            <a:off x="5341680" y="5467824"/>
            <a:ext cx="1779333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AEAEAE"/>
                </a:solidFill>
                <a:latin typeface="RobotoMono"/>
                <a:ea typeface="RobotoMono"/>
              </a:rPr>
              <a:t># Stop container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5" name="TextBox 754"/>
          <p:cNvSpPr txBox="1"/>
          <p:nvPr/>
        </p:nvSpPr>
        <p:spPr>
          <a:xfrm>
            <a:off x="461376" y="5788800"/>
            <a:ext cx="2800447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 err="1">
                <a:solidFill>
                  <a:srgbClr val="FFF8E1"/>
                </a:solidFill>
                <a:latin typeface="RobotoMono"/>
                <a:ea typeface="RobotoMono"/>
              </a:rPr>
              <a:t>docker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login                  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6" name="TextBox 755"/>
          <p:cNvSpPr txBox="1"/>
          <p:nvPr/>
        </p:nvSpPr>
        <p:spPr>
          <a:xfrm>
            <a:off x="5341248" y="5788800"/>
            <a:ext cx="2431756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AEAEAE"/>
                </a:solidFill>
                <a:latin typeface="RobotoMono"/>
                <a:ea typeface="RobotoMono"/>
              </a:rPr>
              <a:t># Login to </a:t>
            </a:r>
            <a:r>
              <a:rPr lang="en-IN" sz="1900" dirty="0" err="1">
                <a:solidFill>
                  <a:srgbClr val="AEAEAE"/>
                </a:solidFill>
                <a:latin typeface="RobotoMono"/>
                <a:ea typeface="RobotoMono"/>
              </a:rPr>
              <a:t>Docker</a:t>
            </a:r>
            <a:r>
              <a:rPr lang="en-IN" sz="1900" dirty="0">
                <a:solidFill>
                  <a:srgbClr val="AEAEAE"/>
                </a:solidFill>
                <a:latin typeface="RobotoMono"/>
                <a:ea typeface="RobotoMono"/>
              </a:rPr>
              <a:t> Hub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7" name="TextBox 756"/>
          <p:cNvSpPr txBox="1"/>
          <p:nvPr/>
        </p:nvSpPr>
        <p:spPr>
          <a:xfrm>
            <a:off x="461376" y="6109776"/>
            <a:ext cx="3417602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 err="1">
                <a:solidFill>
                  <a:srgbClr val="FFF8E1"/>
                </a:solidFill>
                <a:latin typeface="RobotoMono"/>
                <a:ea typeface="RobotoMono"/>
              </a:rPr>
              <a:t>docker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push user/</a:t>
            </a:r>
            <a:r>
              <a:rPr lang="en-IN" sz="1900" dirty="0" err="1">
                <a:solidFill>
                  <a:srgbClr val="FFF8E1"/>
                </a:solidFill>
                <a:latin typeface="RobotoMono"/>
                <a:ea typeface="RobotoMono"/>
              </a:rPr>
              <a:t>img:tag</a:t>
            </a:r>
            <a:r>
              <a:rPr lang="en-IN" sz="1900" dirty="0">
                <a:solidFill>
                  <a:srgbClr val="FFF8E1"/>
                </a:solidFill>
                <a:latin typeface="RobotoMono"/>
                <a:ea typeface="RobotoMono"/>
              </a:rPr>
              <a:t>          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8" name="TextBox 757"/>
          <p:cNvSpPr txBox="1"/>
          <p:nvPr/>
        </p:nvSpPr>
        <p:spPr>
          <a:xfrm>
            <a:off x="5341248" y="6109776"/>
            <a:ext cx="1899559" cy="2923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900" dirty="0">
                <a:solidFill>
                  <a:srgbClr val="AEAEAE"/>
                </a:solidFill>
                <a:latin typeface="RobotoMono"/>
                <a:ea typeface="RobotoMono"/>
              </a:rPr>
              <a:t># Push to registry</a:t>
            </a:r>
            <a:endParaRPr lang="en-IN" sz="1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9" name="TextBox 758"/>
          <p:cNvSpPr txBox="1"/>
          <p:nvPr/>
        </p:nvSpPr>
        <p:spPr>
          <a:xfrm>
            <a:off x="13261536" y="6555600"/>
            <a:ext cx="185948" cy="20005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300" dirty="0">
                <a:solidFill>
                  <a:srgbClr val="455A64"/>
                </a:solidFill>
                <a:latin typeface="SegoeUI"/>
                <a:ea typeface="SegoeUI"/>
              </a:rPr>
              <a:t>14</a:t>
            </a:r>
            <a:endParaRPr lang="en-IN" sz="1300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Freeform 644"/>
          <p:cNvSpPr/>
          <p:nvPr/>
        </p:nvSpPr>
        <p:spPr>
          <a:xfrm>
            <a:off x="0" y="0"/>
            <a:ext cx="14630544" cy="82296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6" name="Freeform 645"/>
          <p:cNvSpPr/>
          <p:nvPr/>
        </p:nvSpPr>
        <p:spPr>
          <a:xfrm>
            <a:off x="0" y="0"/>
            <a:ext cx="14630544" cy="82296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7" name="Freeform 64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r" b="b"/>
            <a:pathLst>
              <a:path w="31830" h="16378">
                <a:moveTo>
                  <a:pt x="0" y="0"/>
                </a:moveTo>
                <a:lnTo>
                  <a:pt x="31830" y="0"/>
                </a:lnTo>
                <a:lnTo>
                  <a:pt x="31830" y="16378"/>
                </a:lnTo>
                <a:lnTo>
                  <a:pt x="0" y="16378"/>
                </a:lnTo>
                <a:lnTo>
                  <a:pt x="0" y="0"/>
                </a:lnTo>
                <a:close/>
              </a:path>
            </a:pathLst>
          </a:custGeom>
          <a:solidFill>
            <a:srgbClr val="F8F9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8" name="Freeform 647"/>
          <p:cNvSpPr/>
          <p:nvPr/>
        </p:nvSpPr>
        <p:spPr>
          <a:xfrm>
            <a:off x="402624" y="202608"/>
            <a:ext cx="34992" cy="300672"/>
          </a:xfrm>
          <a:custGeom>
            <a:avLst/>
            <a:gdLst/>
            <a:ahLst/>
            <a:cxnLst/>
            <a:rect l="0" t="0" r="r" b="b"/>
            <a:pathLst>
              <a:path w="81" h="696">
                <a:moveTo>
                  <a:pt x="40" y="696"/>
                </a:moveTo>
                <a:cubicBezTo>
                  <a:pt x="18" y="696"/>
                  <a:pt x="0" y="678"/>
                  <a:pt x="0" y="656"/>
                </a:cubicBezTo>
                <a:lnTo>
                  <a:pt x="0" y="40"/>
                </a:lnTo>
                <a:cubicBezTo>
                  <a:pt x="0" y="18"/>
                  <a:pt x="18" y="0"/>
                  <a:pt x="40" y="0"/>
                </a:cubicBezTo>
                <a:cubicBezTo>
                  <a:pt x="63" y="0"/>
                  <a:pt x="81" y="18"/>
                  <a:pt x="81" y="40"/>
                </a:cubicBezTo>
                <a:lnTo>
                  <a:pt x="81" y="656"/>
                </a:lnTo>
                <a:cubicBezTo>
                  <a:pt x="81" y="678"/>
                  <a:pt x="63" y="696"/>
                  <a:pt x="40" y="696"/>
                </a:cubicBez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49" name="Freeform 648"/>
          <p:cNvSpPr/>
          <p:nvPr/>
        </p:nvSpPr>
        <p:spPr>
          <a:xfrm>
            <a:off x="402624" y="202608"/>
            <a:ext cx="34992" cy="287712"/>
          </a:xfrm>
          <a:custGeom>
            <a:avLst/>
            <a:gdLst/>
            <a:ahLst/>
            <a:cxnLst/>
            <a:rect l="0" t="0" r="r" b="b"/>
            <a:pathLst>
              <a:path w="81" h="666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lnTo>
                  <a:pt x="0" y="656"/>
                </a:lnTo>
                <a:cubicBezTo>
                  <a:pt x="0" y="661"/>
                  <a:pt x="5" y="666"/>
                  <a:pt x="10" y="666"/>
                </a:cubicBezTo>
                <a:cubicBezTo>
                  <a:pt x="16" y="666"/>
                  <a:pt x="20" y="661"/>
                  <a:pt x="20" y="656"/>
                </a:cubicBezTo>
                <a:lnTo>
                  <a:pt x="20" y="68"/>
                </a:lnTo>
                <a:cubicBezTo>
                  <a:pt x="20" y="52"/>
                  <a:pt x="33" y="40"/>
                  <a:pt x="48" y="40"/>
                </a:cubicBezTo>
                <a:lnTo>
                  <a:pt x="81" y="40"/>
                </a:lnTo>
                <a:cubicBezTo>
                  <a:pt x="81" y="18"/>
                  <a:pt x="63" y="0"/>
                  <a:pt x="40" y="0"/>
                </a:cubicBezTo>
                <a:close/>
              </a:path>
            </a:pathLst>
          </a:custGeom>
          <a:solidFill>
            <a:srgbClr val="AAB8C2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0" name="Freeform 649"/>
          <p:cNvSpPr/>
          <p:nvPr/>
        </p:nvSpPr>
        <p:spPr>
          <a:xfrm>
            <a:off x="402624" y="202608"/>
            <a:ext cx="34992" cy="300672"/>
          </a:xfrm>
          <a:custGeom>
            <a:avLst/>
            <a:gdLst/>
            <a:ahLst/>
            <a:cxnLst/>
            <a:rect l="0" t="0" r="r" b="b"/>
            <a:pathLst>
              <a:path w="81" h="696">
                <a:moveTo>
                  <a:pt x="40" y="696"/>
                </a:moveTo>
                <a:cubicBezTo>
                  <a:pt x="18" y="696"/>
                  <a:pt x="0" y="678"/>
                  <a:pt x="0" y="656"/>
                </a:cubicBezTo>
                <a:lnTo>
                  <a:pt x="0" y="40"/>
                </a:lnTo>
                <a:cubicBezTo>
                  <a:pt x="0" y="18"/>
                  <a:pt x="18" y="0"/>
                  <a:pt x="40" y="0"/>
                </a:cubicBezTo>
                <a:cubicBezTo>
                  <a:pt x="63" y="0"/>
                  <a:pt x="81" y="18"/>
                  <a:pt x="81" y="40"/>
                </a:cubicBezTo>
                <a:lnTo>
                  <a:pt x="81" y="656"/>
                </a:lnTo>
                <a:cubicBezTo>
                  <a:pt x="81" y="678"/>
                  <a:pt x="63" y="696"/>
                  <a:pt x="40" y="696"/>
                </a:cubicBez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51" name="Freeform 650"/>
          <p:cNvSpPr/>
          <p:nvPr/>
        </p:nvSpPr>
        <p:spPr>
          <a:xfrm>
            <a:off x="402624" y="202608"/>
            <a:ext cx="34992" cy="287712"/>
          </a:xfrm>
          <a:custGeom>
            <a:avLst/>
            <a:gdLst/>
            <a:ahLst/>
            <a:cxnLst/>
            <a:rect l="0" t="0" r="r" b="b"/>
            <a:pathLst>
              <a:path w="81" h="666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lnTo>
                  <a:pt x="0" y="656"/>
                </a:lnTo>
                <a:cubicBezTo>
                  <a:pt x="0" y="661"/>
                  <a:pt x="5" y="666"/>
                  <a:pt x="10" y="666"/>
                </a:cubicBezTo>
                <a:cubicBezTo>
                  <a:pt x="16" y="666"/>
                  <a:pt x="20" y="661"/>
                  <a:pt x="20" y="656"/>
                </a:cubicBezTo>
                <a:lnTo>
                  <a:pt x="20" y="68"/>
                </a:lnTo>
                <a:cubicBezTo>
                  <a:pt x="20" y="52"/>
                  <a:pt x="33" y="40"/>
                  <a:pt x="48" y="40"/>
                </a:cubicBezTo>
                <a:lnTo>
                  <a:pt x="81" y="40"/>
                </a:lnTo>
                <a:cubicBezTo>
                  <a:pt x="81" y="18"/>
                  <a:pt x="63" y="0"/>
                  <a:pt x="40" y="0"/>
                </a:cubicBezTo>
                <a:close/>
              </a:path>
            </a:pathLst>
          </a:custGeom>
          <a:solidFill>
            <a:srgbClr val="AAB8C2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2" name="Freeform 651"/>
          <p:cNvSpPr/>
          <p:nvPr/>
        </p:nvSpPr>
        <p:spPr>
          <a:xfrm>
            <a:off x="428544" y="210816"/>
            <a:ext cx="231552" cy="197856"/>
          </a:xfrm>
          <a:custGeom>
            <a:avLst/>
            <a:gdLst/>
            <a:ahLst/>
            <a:cxnLst/>
            <a:rect l="0" t="0" r="r" b="b"/>
            <a:pathLst>
              <a:path w="536" h="458">
                <a:moveTo>
                  <a:pt x="524" y="22"/>
                </a:moveTo>
                <a:cubicBezTo>
                  <a:pt x="491" y="8"/>
                  <a:pt x="456" y="1"/>
                  <a:pt x="417" y="0"/>
                </a:cubicBezTo>
                <a:lnTo>
                  <a:pt x="390" y="8"/>
                </a:lnTo>
                <a:lnTo>
                  <a:pt x="297" y="21"/>
                </a:lnTo>
                <a:lnTo>
                  <a:pt x="277" y="18"/>
                </a:lnTo>
                <a:cubicBezTo>
                  <a:pt x="273" y="19"/>
                  <a:pt x="268" y="20"/>
                  <a:pt x="263" y="21"/>
                </a:cubicBezTo>
                <a:cubicBezTo>
                  <a:pt x="220" y="31"/>
                  <a:pt x="179" y="39"/>
                  <a:pt x="139" y="41"/>
                </a:cubicBezTo>
                <a:lnTo>
                  <a:pt x="119" y="61"/>
                </a:lnTo>
                <a:lnTo>
                  <a:pt x="0" y="41"/>
                </a:lnTo>
                <a:lnTo>
                  <a:pt x="0" y="419"/>
                </a:lnTo>
                <a:lnTo>
                  <a:pt x="119" y="419"/>
                </a:lnTo>
                <a:lnTo>
                  <a:pt x="139" y="458"/>
                </a:lnTo>
                <a:lnTo>
                  <a:pt x="140" y="458"/>
                </a:lnTo>
                <a:cubicBezTo>
                  <a:pt x="185" y="456"/>
                  <a:pt x="229" y="447"/>
                  <a:pt x="272" y="438"/>
                </a:cubicBezTo>
                <a:lnTo>
                  <a:pt x="277" y="437"/>
                </a:lnTo>
                <a:lnTo>
                  <a:pt x="290" y="424"/>
                </a:lnTo>
                <a:lnTo>
                  <a:pt x="399" y="410"/>
                </a:lnTo>
                <a:lnTo>
                  <a:pt x="417" y="418"/>
                </a:lnTo>
                <a:cubicBezTo>
                  <a:pt x="451" y="419"/>
                  <a:pt x="481" y="425"/>
                  <a:pt x="509" y="437"/>
                </a:cubicBezTo>
                <a:cubicBezTo>
                  <a:pt x="515" y="440"/>
                  <a:pt x="522" y="439"/>
                  <a:pt x="528" y="435"/>
                </a:cubicBezTo>
                <a:cubicBezTo>
                  <a:pt x="533" y="432"/>
                  <a:pt x="536" y="425"/>
                  <a:pt x="536" y="419"/>
                </a:cubicBezTo>
                <a:lnTo>
                  <a:pt x="536" y="41"/>
                </a:lnTo>
                <a:cubicBezTo>
                  <a:pt x="536" y="33"/>
                  <a:pt x="532" y="26"/>
                  <a:pt x="524" y="22"/>
                </a:cubicBezTo>
                <a:close/>
              </a:path>
            </a:pathLst>
          </a:custGeom>
          <a:solidFill>
            <a:srgbClr val="31373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53" name="Freeform 652"/>
          <p:cNvSpPr/>
          <p:nvPr/>
        </p:nvSpPr>
        <p:spPr>
          <a:xfrm>
            <a:off x="428544" y="210816"/>
            <a:ext cx="231552" cy="197856"/>
          </a:xfrm>
          <a:custGeom>
            <a:avLst/>
            <a:gdLst/>
            <a:ahLst/>
            <a:cxnLst/>
            <a:rect l="0" t="0" r="r" b="b"/>
            <a:pathLst>
              <a:path w="536" h="458">
                <a:moveTo>
                  <a:pt x="139" y="41"/>
                </a:moveTo>
                <a:cubicBezTo>
                  <a:pt x="134" y="41"/>
                  <a:pt x="129" y="41"/>
                  <a:pt x="124" y="41"/>
                </a:cubicBezTo>
                <a:cubicBezTo>
                  <a:pt x="89" y="41"/>
                  <a:pt x="57" y="35"/>
                  <a:pt x="27" y="22"/>
                </a:cubicBezTo>
                <a:cubicBezTo>
                  <a:pt x="21" y="20"/>
                  <a:pt x="14" y="20"/>
                  <a:pt x="9" y="24"/>
                </a:cubicBezTo>
                <a:cubicBezTo>
                  <a:pt x="3" y="28"/>
                  <a:pt x="0" y="34"/>
                  <a:pt x="0" y="41"/>
                </a:cubicBezTo>
                <a:lnTo>
                  <a:pt x="0" y="160"/>
                </a:lnTo>
                <a:cubicBezTo>
                  <a:pt x="0" y="160"/>
                  <a:pt x="65" y="180"/>
                  <a:pt x="139" y="180"/>
                </a:cubicBezTo>
                <a:lnTo>
                  <a:pt x="139" y="41"/>
                </a:lnTo>
                <a:moveTo>
                  <a:pt x="277" y="160"/>
                </a:moveTo>
                <a:cubicBezTo>
                  <a:pt x="277" y="160"/>
                  <a:pt x="203" y="180"/>
                  <a:pt x="139" y="180"/>
                </a:cubicBezTo>
                <a:lnTo>
                  <a:pt x="139" y="319"/>
                </a:lnTo>
                <a:cubicBezTo>
                  <a:pt x="198" y="319"/>
                  <a:pt x="277" y="300"/>
                  <a:pt x="277" y="300"/>
                </a:cubicBezTo>
                <a:lnTo>
                  <a:pt x="277" y="160"/>
                </a:lnTo>
                <a:moveTo>
                  <a:pt x="417" y="140"/>
                </a:moveTo>
                <a:lnTo>
                  <a:pt x="417" y="0"/>
                </a:lnTo>
                <a:cubicBezTo>
                  <a:pt x="416" y="0"/>
                  <a:pt x="414" y="0"/>
                  <a:pt x="412" y="0"/>
                </a:cubicBezTo>
                <a:cubicBezTo>
                  <a:pt x="367" y="0"/>
                  <a:pt x="321" y="9"/>
                  <a:pt x="277" y="18"/>
                </a:cubicBezTo>
                <a:lnTo>
                  <a:pt x="277" y="160"/>
                </a:lnTo>
                <a:cubicBezTo>
                  <a:pt x="277" y="160"/>
                  <a:pt x="321" y="140"/>
                  <a:pt x="417" y="140"/>
                </a:cubicBezTo>
                <a:moveTo>
                  <a:pt x="12" y="437"/>
                </a:moveTo>
                <a:cubicBezTo>
                  <a:pt x="41" y="450"/>
                  <a:pt x="73" y="457"/>
                  <a:pt x="107" y="458"/>
                </a:cubicBezTo>
                <a:lnTo>
                  <a:pt x="139" y="458"/>
                </a:lnTo>
                <a:lnTo>
                  <a:pt x="139" y="319"/>
                </a:lnTo>
                <a:cubicBezTo>
                  <a:pt x="56" y="319"/>
                  <a:pt x="0" y="300"/>
                  <a:pt x="0" y="300"/>
                </a:cubicBezTo>
                <a:lnTo>
                  <a:pt x="0" y="419"/>
                </a:lnTo>
                <a:cubicBezTo>
                  <a:pt x="0" y="427"/>
                  <a:pt x="4" y="434"/>
                  <a:pt x="12" y="437"/>
                </a:cubicBezTo>
                <a:moveTo>
                  <a:pt x="277" y="300"/>
                </a:moveTo>
                <a:lnTo>
                  <a:pt x="277" y="437"/>
                </a:lnTo>
                <a:cubicBezTo>
                  <a:pt x="323" y="427"/>
                  <a:pt x="368" y="418"/>
                  <a:pt x="412" y="418"/>
                </a:cubicBezTo>
                <a:cubicBezTo>
                  <a:pt x="414" y="418"/>
                  <a:pt x="416" y="418"/>
                  <a:pt x="417" y="418"/>
                </a:cubicBezTo>
                <a:lnTo>
                  <a:pt x="417" y="280"/>
                </a:lnTo>
                <a:cubicBezTo>
                  <a:pt x="327" y="280"/>
                  <a:pt x="277" y="300"/>
                  <a:pt x="277" y="300"/>
                </a:cubicBezTo>
                <a:moveTo>
                  <a:pt x="417" y="280"/>
                </a:moveTo>
                <a:cubicBezTo>
                  <a:pt x="471" y="280"/>
                  <a:pt x="513" y="291"/>
                  <a:pt x="536" y="299"/>
                </a:cubicBezTo>
                <a:lnTo>
                  <a:pt x="536" y="158"/>
                </a:lnTo>
                <a:cubicBezTo>
                  <a:pt x="514" y="150"/>
                  <a:pt x="472" y="140"/>
                  <a:pt x="417" y="140"/>
                </a:cubicBezTo>
                <a:lnTo>
                  <a:pt x="417" y="280"/>
                </a:lnTo>
                <a:close/>
              </a:path>
            </a:pathLst>
          </a:custGeom>
          <a:solidFill>
            <a:srgbClr val="E1E8E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4" name="TextBox 653"/>
          <p:cNvSpPr txBox="1"/>
          <p:nvPr/>
        </p:nvSpPr>
        <p:spPr>
          <a:xfrm>
            <a:off x="695952" y="136944"/>
            <a:ext cx="2396490" cy="36933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2400" b="1" dirty="0">
                <a:solidFill>
                  <a:srgbClr val="2C3E50"/>
                </a:solidFill>
                <a:latin typeface="SegoeUI"/>
                <a:ea typeface="SegoeUI"/>
              </a:rPr>
              <a:t> Day 1 Summary</a:t>
            </a:r>
            <a:endParaRPr lang="en-IN" sz="24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5" name="TextBox 654"/>
          <p:cNvSpPr txBox="1"/>
          <p:nvPr/>
        </p:nvSpPr>
        <p:spPr>
          <a:xfrm>
            <a:off x="343008" y="750384"/>
            <a:ext cx="2446824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What You Accomplished: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6" name="Freeform 655"/>
          <p:cNvSpPr/>
          <p:nvPr/>
        </p:nvSpPr>
        <p:spPr>
          <a:xfrm>
            <a:off x="822528" y="1268352"/>
            <a:ext cx="206496" cy="206496"/>
          </a:xfrm>
          <a:custGeom>
            <a:avLst/>
            <a:gdLst/>
            <a:ahLst/>
            <a:cxnLst/>
            <a:rect l="0" t="0" r="r" b="b"/>
            <a:pathLst>
              <a:path w="478" h="478">
                <a:moveTo>
                  <a:pt x="478" y="425"/>
                </a:moveTo>
                <a:cubicBezTo>
                  <a:pt x="478" y="454"/>
                  <a:pt x="454" y="478"/>
                  <a:pt x="425" y="478"/>
                </a:cubicBezTo>
                <a:lnTo>
                  <a:pt x="53" y="478"/>
                </a:lnTo>
                <a:cubicBezTo>
                  <a:pt x="24" y="478"/>
                  <a:pt x="0" y="454"/>
                  <a:pt x="0" y="425"/>
                </a:cubicBezTo>
                <a:lnTo>
                  <a:pt x="0" y="53"/>
                </a:lnTo>
                <a:cubicBezTo>
                  <a:pt x="0" y="24"/>
                  <a:pt x="24" y="0"/>
                  <a:pt x="53" y="0"/>
                </a:cubicBezTo>
                <a:lnTo>
                  <a:pt x="425" y="0"/>
                </a:lnTo>
                <a:cubicBezTo>
                  <a:pt x="454" y="0"/>
                  <a:pt x="478" y="24"/>
                  <a:pt x="478" y="53"/>
                </a:cubicBezTo>
                <a:lnTo>
                  <a:pt x="478" y="425"/>
                </a:lnTo>
                <a:close/>
              </a:path>
            </a:pathLst>
          </a:custGeom>
          <a:solidFill>
            <a:srgbClr val="77B25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7" name="Freeform 656"/>
          <p:cNvSpPr/>
          <p:nvPr/>
        </p:nvSpPr>
        <p:spPr>
          <a:xfrm>
            <a:off x="855360" y="1302480"/>
            <a:ext cx="141696" cy="139104"/>
          </a:xfrm>
          <a:custGeom>
            <a:avLst/>
            <a:gdLst/>
            <a:ahLst/>
            <a:cxnLst/>
            <a:rect l="0" t="0" r="r" b="b"/>
            <a:pathLst>
              <a:path w="328" h="322">
                <a:moveTo>
                  <a:pt x="313" y="6"/>
                </a:moveTo>
                <a:cubicBezTo>
                  <a:pt x="298" y="-4"/>
                  <a:pt x="277" y="0"/>
                  <a:pt x="267" y="15"/>
                </a:cubicBezTo>
                <a:lnTo>
                  <a:pt x="122" y="238"/>
                </a:lnTo>
                <a:lnTo>
                  <a:pt x="56" y="177"/>
                </a:lnTo>
                <a:cubicBezTo>
                  <a:pt x="42" y="164"/>
                  <a:pt x="21" y="165"/>
                  <a:pt x="9" y="179"/>
                </a:cubicBezTo>
                <a:cubicBezTo>
                  <a:pt x="-4" y="192"/>
                  <a:pt x="-3" y="213"/>
                  <a:pt x="11" y="225"/>
                </a:cubicBezTo>
                <a:lnTo>
                  <a:pt x="106" y="313"/>
                </a:lnTo>
                <a:cubicBezTo>
                  <a:pt x="112" y="319"/>
                  <a:pt x="120" y="322"/>
                  <a:pt x="128" y="322"/>
                </a:cubicBezTo>
                <a:cubicBezTo>
                  <a:pt x="137" y="322"/>
                  <a:pt x="150" y="319"/>
                  <a:pt x="157" y="307"/>
                </a:cubicBezTo>
                <a:cubicBezTo>
                  <a:pt x="162" y="301"/>
                  <a:pt x="323" y="52"/>
                  <a:pt x="323" y="52"/>
                </a:cubicBezTo>
                <a:cubicBezTo>
                  <a:pt x="333" y="37"/>
                  <a:pt x="328" y="15"/>
                  <a:pt x="313" y="6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8" name="TextBox 657"/>
          <p:cNvSpPr txBox="1"/>
          <p:nvPr/>
        </p:nvSpPr>
        <p:spPr>
          <a:xfrm>
            <a:off x="546048" y="1230768"/>
            <a:ext cx="229230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1. 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9" name="TextBox 658"/>
          <p:cNvSpPr txBox="1"/>
          <p:nvPr/>
        </p:nvSpPr>
        <p:spPr>
          <a:xfrm>
            <a:off x="1035504" y="1230768"/>
            <a:ext cx="3614772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 Mastered </a:t>
            </a:r>
            <a:r>
              <a:rPr lang="en-IN" sz="1600" dirty="0" err="1">
                <a:solidFill>
                  <a:srgbClr val="455A64"/>
                </a:solidFill>
                <a:latin typeface="SegoeUI"/>
                <a:ea typeface="SegoeUI"/>
              </a:rPr>
              <a:t>GitHub</a:t>
            </a:r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 Flow for collaboration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0" name="Freeform 659"/>
          <p:cNvSpPr/>
          <p:nvPr/>
        </p:nvSpPr>
        <p:spPr>
          <a:xfrm>
            <a:off x="822528" y="1611360"/>
            <a:ext cx="206496" cy="206064"/>
          </a:xfrm>
          <a:custGeom>
            <a:avLst/>
            <a:gdLst/>
            <a:ahLst/>
            <a:cxnLst/>
            <a:rect l="0" t="0" r="r" b="b"/>
            <a:pathLst>
              <a:path w="478" h="477">
                <a:moveTo>
                  <a:pt x="478" y="424"/>
                </a:moveTo>
                <a:cubicBezTo>
                  <a:pt x="478" y="454"/>
                  <a:pt x="454" y="477"/>
                  <a:pt x="425" y="477"/>
                </a:cubicBezTo>
                <a:lnTo>
                  <a:pt x="53" y="477"/>
                </a:lnTo>
                <a:cubicBezTo>
                  <a:pt x="24" y="477"/>
                  <a:pt x="0" y="454"/>
                  <a:pt x="0" y="424"/>
                </a:cubicBezTo>
                <a:lnTo>
                  <a:pt x="0" y="53"/>
                </a:lnTo>
                <a:cubicBezTo>
                  <a:pt x="0" y="24"/>
                  <a:pt x="24" y="0"/>
                  <a:pt x="53" y="0"/>
                </a:cubicBezTo>
                <a:lnTo>
                  <a:pt x="425" y="0"/>
                </a:lnTo>
                <a:cubicBezTo>
                  <a:pt x="454" y="0"/>
                  <a:pt x="478" y="24"/>
                  <a:pt x="478" y="53"/>
                </a:cubicBezTo>
                <a:lnTo>
                  <a:pt x="478" y="424"/>
                </a:lnTo>
                <a:close/>
              </a:path>
            </a:pathLst>
          </a:custGeom>
          <a:solidFill>
            <a:srgbClr val="77B25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1" name="Freeform 660"/>
          <p:cNvSpPr/>
          <p:nvPr/>
        </p:nvSpPr>
        <p:spPr>
          <a:xfrm>
            <a:off x="855360" y="1645488"/>
            <a:ext cx="141696" cy="139104"/>
          </a:xfrm>
          <a:custGeom>
            <a:avLst/>
            <a:gdLst/>
            <a:ahLst/>
            <a:cxnLst/>
            <a:rect l="0" t="0" r="r" b="b"/>
            <a:pathLst>
              <a:path w="328" h="322">
                <a:moveTo>
                  <a:pt x="313" y="5"/>
                </a:moveTo>
                <a:cubicBezTo>
                  <a:pt x="298" y="-5"/>
                  <a:pt x="277" y="0"/>
                  <a:pt x="267" y="15"/>
                </a:cubicBezTo>
                <a:lnTo>
                  <a:pt x="122" y="238"/>
                </a:lnTo>
                <a:lnTo>
                  <a:pt x="56" y="175"/>
                </a:lnTo>
                <a:cubicBezTo>
                  <a:pt x="42" y="163"/>
                  <a:pt x="21" y="164"/>
                  <a:pt x="9" y="177"/>
                </a:cubicBezTo>
                <a:cubicBezTo>
                  <a:pt x="-4" y="191"/>
                  <a:pt x="-3" y="213"/>
                  <a:pt x="11" y="225"/>
                </a:cubicBezTo>
                <a:lnTo>
                  <a:pt x="106" y="313"/>
                </a:lnTo>
                <a:cubicBezTo>
                  <a:pt x="112" y="319"/>
                  <a:pt x="120" y="322"/>
                  <a:pt x="128" y="322"/>
                </a:cubicBezTo>
                <a:cubicBezTo>
                  <a:pt x="137" y="322"/>
                  <a:pt x="150" y="318"/>
                  <a:pt x="157" y="307"/>
                </a:cubicBezTo>
                <a:cubicBezTo>
                  <a:pt x="162" y="300"/>
                  <a:pt x="323" y="51"/>
                  <a:pt x="323" y="51"/>
                </a:cubicBezTo>
                <a:cubicBezTo>
                  <a:pt x="333" y="36"/>
                  <a:pt x="328" y="15"/>
                  <a:pt x="313" y="5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2" name="TextBox 661"/>
          <p:cNvSpPr txBox="1"/>
          <p:nvPr/>
        </p:nvSpPr>
        <p:spPr>
          <a:xfrm>
            <a:off x="546048" y="1573344"/>
            <a:ext cx="229230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2. 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3" name="TextBox 662"/>
          <p:cNvSpPr txBox="1"/>
          <p:nvPr/>
        </p:nvSpPr>
        <p:spPr>
          <a:xfrm>
            <a:off x="1035504" y="1573344"/>
            <a:ext cx="3558667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 Understood </a:t>
            </a:r>
            <a:r>
              <a:rPr lang="en-IN" sz="1600" dirty="0" err="1">
                <a:solidFill>
                  <a:srgbClr val="455A64"/>
                </a:solidFill>
                <a:latin typeface="SegoeUI"/>
                <a:ea typeface="SegoeUI"/>
              </a:rPr>
              <a:t>microservices</a:t>
            </a:r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 architecture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4" name="Freeform 663"/>
          <p:cNvSpPr/>
          <p:nvPr/>
        </p:nvSpPr>
        <p:spPr>
          <a:xfrm>
            <a:off x="822528" y="1942704"/>
            <a:ext cx="206496" cy="206496"/>
          </a:xfrm>
          <a:custGeom>
            <a:avLst/>
            <a:gdLst/>
            <a:ahLst/>
            <a:cxnLst/>
            <a:rect l="0" t="0" r="r" b="b"/>
            <a:pathLst>
              <a:path w="478" h="478">
                <a:moveTo>
                  <a:pt x="478" y="425"/>
                </a:moveTo>
                <a:cubicBezTo>
                  <a:pt x="478" y="454"/>
                  <a:pt x="454" y="478"/>
                  <a:pt x="425" y="478"/>
                </a:cubicBezTo>
                <a:lnTo>
                  <a:pt x="53" y="478"/>
                </a:lnTo>
                <a:cubicBezTo>
                  <a:pt x="24" y="478"/>
                  <a:pt x="0" y="454"/>
                  <a:pt x="0" y="425"/>
                </a:cubicBezTo>
                <a:lnTo>
                  <a:pt x="0" y="54"/>
                </a:lnTo>
                <a:cubicBezTo>
                  <a:pt x="0" y="24"/>
                  <a:pt x="24" y="0"/>
                  <a:pt x="53" y="0"/>
                </a:cubicBezTo>
                <a:lnTo>
                  <a:pt x="425" y="0"/>
                </a:lnTo>
                <a:cubicBezTo>
                  <a:pt x="454" y="0"/>
                  <a:pt x="478" y="24"/>
                  <a:pt x="478" y="54"/>
                </a:cubicBezTo>
                <a:lnTo>
                  <a:pt x="478" y="425"/>
                </a:lnTo>
                <a:close/>
              </a:path>
            </a:pathLst>
          </a:custGeom>
          <a:solidFill>
            <a:srgbClr val="77B25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5" name="Freeform 664"/>
          <p:cNvSpPr/>
          <p:nvPr/>
        </p:nvSpPr>
        <p:spPr>
          <a:xfrm>
            <a:off x="855360" y="1976832"/>
            <a:ext cx="141696" cy="139104"/>
          </a:xfrm>
          <a:custGeom>
            <a:avLst/>
            <a:gdLst/>
            <a:ahLst/>
            <a:cxnLst/>
            <a:rect l="0" t="0" r="r" b="b"/>
            <a:pathLst>
              <a:path w="328" h="322">
                <a:moveTo>
                  <a:pt x="313" y="6"/>
                </a:moveTo>
                <a:cubicBezTo>
                  <a:pt x="298" y="-4"/>
                  <a:pt x="277" y="0"/>
                  <a:pt x="267" y="15"/>
                </a:cubicBezTo>
                <a:lnTo>
                  <a:pt x="122" y="238"/>
                </a:lnTo>
                <a:lnTo>
                  <a:pt x="56" y="177"/>
                </a:lnTo>
                <a:cubicBezTo>
                  <a:pt x="42" y="164"/>
                  <a:pt x="21" y="165"/>
                  <a:pt x="9" y="179"/>
                </a:cubicBezTo>
                <a:cubicBezTo>
                  <a:pt x="-4" y="192"/>
                  <a:pt x="-3" y="213"/>
                  <a:pt x="11" y="225"/>
                </a:cubicBezTo>
                <a:lnTo>
                  <a:pt x="106" y="314"/>
                </a:lnTo>
                <a:cubicBezTo>
                  <a:pt x="112" y="319"/>
                  <a:pt x="120" y="322"/>
                  <a:pt x="128" y="322"/>
                </a:cubicBezTo>
                <a:cubicBezTo>
                  <a:pt x="137" y="322"/>
                  <a:pt x="150" y="319"/>
                  <a:pt x="157" y="307"/>
                </a:cubicBezTo>
                <a:cubicBezTo>
                  <a:pt x="162" y="301"/>
                  <a:pt x="323" y="51"/>
                  <a:pt x="323" y="51"/>
                </a:cubicBezTo>
                <a:cubicBezTo>
                  <a:pt x="333" y="36"/>
                  <a:pt x="328" y="16"/>
                  <a:pt x="313" y="6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6" name="TextBox 665"/>
          <p:cNvSpPr txBox="1"/>
          <p:nvPr/>
        </p:nvSpPr>
        <p:spPr>
          <a:xfrm>
            <a:off x="546048" y="1905120"/>
            <a:ext cx="229230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3. 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7" name="TextBox 666"/>
          <p:cNvSpPr txBox="1"/>
          <p:nvPr/>
        </p:nvSpPr>
        <p:spPr>
          <a:xfrm>
            <a:off x="1035504" y="1905120"/>
            <a:ext cx="3887283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 Learned </a:t>
            </a:r>
            <a:r>
              <a:rPr lang="en-IN" sz="1600" dirty="0" err="1">
                <a:solidFill>
                  <a:srgbClr val="455A64"/>
                </a:solidFill>
                <a:latin typeface="SegoeUI"/>
                <a:ea typeface="SegoeUI"/>
              </a:rPr>
              <a:t>Docker</a:t>
            </a:r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 containerization concepts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8" name="Freeform 667"/>
          <p:cNvSpPr/>
          <p:nvPr/>
        </p:nvSpPr>
        <p:spPr>
          <a:xfrm>
            <a:off x="822528" y="2285712"/>
            <a:ext cx="206496" cy="206064"/>
          </a:xfrm>
          <a:custGeom>
            <a:avLst/>
            <a:gdLst/>
            <a:ahLst/>
            <a:cxnLst/>
            <a:rect l="0" t="0" r="r" b="b"/>
            <a:pathLst>
              <a:path w="478" h="477">
                <a:moveTo>
                  <a:pt x="478" y="424"/>
                </a:moveTo>
                <a:cubicBezTo>
                  <a:pt x="478" y="454"/>
                  <a:pt x="454" y="477"/>
                  <a:pt x="425" y="477"/>
                </a:cubicBezTo>
                <a:lnTo>
                  <a:pt x="53" y="477"/>
                </a:lnTo>
                <a:cubicBezTo>
                  <a:pt x="24" y="477"/>
                  <a:pt x="0" y="454"/>
                  <a:pt x="0" y="424"/>
                </a:cubicBezTo>
                <a:lnTo>
                  <a:pt x="0" y="53"/>
                </a:lnTo>
                <a:cubicBezTo>
                  <a:pt x="0" y="24"/>
                  <a:pt x="24" y="0"/>
                  <a:pt x="53" y="0"/>
                </a:cubicBezTo>
                <a:lnTo>
                  <a:pt x="425" y="0"/>
                </a:lnTo>
                <a:cubicBezTo>
                  <a:pt x="454" y="0"/>
                  <a:pt x="478" y="24"/>
                  <a:pt x="478" y="53"/>
                </a:cubicBezTo>
                <a:lnTo>
                  <a:pt x="478" y="424"/>
                </a:lnTo>
                <a:close/>
              </a:path>
            </a:pathLst>
          </a:custGeom>
          <a:solidFill>
            <a:srgbClr val="77B25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9" name="Freeform 668"/>
          <p:cNvSpPr/>
          <p:nvPr/>
        </p:nvSpPr>
        <p:spPr>
          <a:xfrm>
            <a:off x="855360" y="2319840"/>
            <a:ext cx="141696" cy="139104"/>
          </a:xfrm>
          <a:custGeom>
            <a:avLst/>
            <a:gdLst/>
            <a:ahLst/>
            <a:cxnLst/>
            <a:rect l="0" t="0" r="r" b="b"/>
            <a:pathLst>
              <a:path w="328" h="322">
                <a:moveTo>
                  <a:pt x="313" y="5"/>
                </a:moveTo>
                <a:cubicBezTo>
                  <a:pt x="298" y="-5"/>
                  <a:pt x="277" y="0"/>
                  <a:pt x="267" y="15"/>
                </a:cubicBezTo>
                <a:lnTo>
                  <a:pt x="122" y="237"/>
                </a:lnTo>
                <a:lnTo>
                  <a:pt x="56" y="176"/>
                </a:lnTo>
                <a:cubicBezTo>
                  <a:pt x="42" y="163"/>
                  <a:pt x="21" y="164"/>
                  <a:pt x="9" y="177"/>
                </a:cubicBezTo>
                <a:cubicBezTo>
                  <a:pt x="-4" y="191"/>
                  <a:pt x="-3" y="212"/>
                  <a:pt x="11" y="224"/>
                </a:cubicBezTo>
                <a:lnTo>
                  <a:pt x="106" y="313"/>
                </a:lnTo>
                <a:cubicBezTo>
                  <a:pt x="112" y="319"/>
                  <a:pt x="120" y="322"/>
                  <a:pt x="128" y="322"/>
                </a:cubicBezTo>
                <a:cubicBezTo>
                  <a:pt x="137" y="322"/>
                  <a:pt x="150" y="318"/>
                  <a:pt x="157" y="307"/>
                </a:cubicBezTo>
                <a:cubicBezTo>
                  <a:pt x="162" y="300"/>
                  <a:pt x="323" y="51"/>
                  <a:pt x="323" y="51"/>
                </a:cubicBezTo>
                <a:cubicBezTo>
                  <a:pt x="333" y="36"/>
                  <a:pt x="328" y="15"/>
                  <a:pt x="313" y="5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0" name="TextBox 669"/>
          <p:cNvSpPr txBox="1"/>
          <p:nvPr/>
        </p:nvSpPr>
        <p:spPr>
          <a:xfrm>
            <a:off x="546048" y="2247696"/>
            <a:ext cx="229230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4. 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1" name="TextBox 670"/>
          <p:cNvSpPr txBox="1"/>
          <p:nvPr/>
        </p:nvSpPr>
        <p:spPr>
          <a:xfrm>
            <a:off x="1035504" y="2247696"/>
            <a:ext cx="3298980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 Created project structure on </a:t>
            </a:r>
            <a:r>
              <a:rPr lang="en-IN" sz="1600" dirty="0" err="1">
                <a:solidFill>
                  <a:srgbClr val="455A64"/>
                </a:solidFill>
                <a:latin typeface="SegoeUI"/>
                <a:ea typeface="SegoeUI"/>
              </a:rPr>
              <a:t>GitHub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2" name="Freeform 671"/>
          <p:cNvSpPr/>
          <p:nvPr/>
        </p:nvSpPr>
        <p:spPr>
          <a:xfrm>
            <a:off x="822528" y="2617056"/>
            <a:ext cx="206496" cy="206496"/>
          </a:xfrm>
          <a:custGeom>
            <a:avLst/>
            <a:gdLst/>
            <a:ahLst/>
            <a:cxnLst/>
            <a:rect l="0" t="0" r="r" b="b"/>
            <a:pathLst>
              <a:path w="478" h="478">
                <a:moveTo>
                  <a:pt x="478" y="425"/>
                </a:moveTo>
                <a:cubicBezTo>
                  <a:pt x="478" y="454"/>
                  <a:pt x="454" y="478"/>
                  <a:pt x="425" y="478"/>
                </a:cubicBezTo>
                <a:lnTo>
                  <a:pt x="53" y="478"/>
                </a:lnTo>
                <a:cubicBezTo>
                  <a:pt x="24" y="478"/>
                  <a:pt x="0" y="454"/>
                  <a:pt x="0" y="425"/>
                </a:cubicBezTo>
                <a:lnTo>
                  <a:pt x="0" y="53"/>
                </a:lnTo>
                <a:cubicBezTo>
                  <a:pt x="0" y="24"/>
                  <a:pt x="24" y="0"/>
                  <a:pt x="53" y="0"/>
                </a:cubicBezTo>
                <a:lnTo>
                  <a:pt x="425" y="0"/>
                </a:lnTo>
                <a:cubicBezTo>
                  <a:pt x="454" y="0"/>
                  <a:pt x="478" y="24"/>
                  <a:pt x="478" y="53"/>
                </a:cubicBezTo>
                <a:lnTo>
                  <a:pt x="478" y="425"/>
                </a:lnTo>
                <a:close/>
              </a:path>
            </a:pathLst>
          </a:custGeom>
          <a:solidFill>
            <a:srgbClr val="77B25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3" name="Freeform 672"/>
          <p:cNvSpPr/>
          <p:nvPr/>
        </p:nvSpPr>
        <p:spPr>
          <a:xfrm>
            <a:off x="855360" y="2651184"/>
            <a:ext cx="141696" cy="139104"/>
          </a:xfrm>
          <a:custGeom>
            <a:avLst/>
            <a:gdLst/>
            <a:ahLst/>
            <a:cxnLst/>
            <a:rect l="0" t="0" r="r" b="b"/>
            <a:pathLst>
              <a:path w="328" h="322">
                <a:moveTo>
                  <a:pt x="313" y="6"/>
                </a:moveTo>
                <a:cubicBezTo>
                  <a:pt x="298" y="-4"/>
                  <a:pt x="277" y="0"/>
                  <a:pt x="267" y="15"/>
                </a:cubicBezTo>
                <a:lnTo>
                  <a:pt x="122" y="238"/>
                </a:lnTo>
                <a:lnTo>
                  <a:pt x="56" y="177"/>
                </a:lnTo>
                <a:cubicBezTo>
                  <a:pt x="42" y="164"/>
                  <a:pt x="21" y="165"/>
                  <a:pt x="9" y="179"/>
                </a:cubicBezTo>
                <a:cubicBezTo>
                  <a:pt x="-4" y="192"/>
                  <a:pt x="-3" y="213"/>
                  <a:pt x="11" y="225"/>
                </a:cubicBezTo>
                <a:lnTo>
                  <a:pt x="106" y="314"/>
                </a:lnTo>
                <a:cubicBezTo>
                  <a:pt x="112" y="319"/>
                  <a:pt x="120" y="322"/>
                  <a:pt x="128" y="322"/>
                </a:cubicBezTo>
                <a:cubicBezTo>
                  <a:pt x="137" y="322"/>
                  <a:pt x="150" y="319"/>
                  <a:pt x="157" y="307"/>
                </a:cubicBezTo>
                <a:cubicBezTo>
                  <a:pt x="162" y="301"/>
                  <a:pt x="323" y="51"/>
                  <a:pt x="323" y="51"/>
                </a:cubicBezTo>
                <a:cubicBezTo>
                  <a:pt x="333" y="36"/>
                  <a:pt x="328" y="16"/>
                  <a:pt x="313" y="6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4" name="TextBox 673"/>
          <p:cNvSpPr txBox="1"/>
          <p:nvPr/>
        </p:nvSpPr>
        <p:spPr>
          <a:xfrm>
            <a:off x="546048" y="2590704"/>
            <a:ext cx="229230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5. 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5" name="TextBox 674"/>
          <p:cNvSpPr txBox="1"/>
          <p:nvPr/>
        </p:nvSpPr>
        <p:spPr>
          <a:xfrm>
            <a:off x="1035504" y="2590704"/>
            <a:ext cx="2383666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 Built foundation for CI/CD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6" name="Freeform 675"/>
          <p:cNvSpPr/>
          <p:nvPr/>
        </p:nvSpPr>
        <p:spPr>
          <a:xfrm>
            <a:off x="582768" y="3668976"/>
            <a:ext cx="69120" cy="68688"/>
          </a:xfrm>
          <a:custGeom>
            <a:avLst/>
            <a:gdLst/>
            <a:ahLst/>
            <a:cxnLst/>
            <a:rect l="0" t="0" r="r" b="b"/>
            <a:pathLst>
              <a:path w="160" h="159">
                <a:moveTo>
                  <a:pt x="160" y="79"/>
                </a:moveTo>
                <a:cubicBezTo>
                  <a:pt x="160" y="90"/>
                  <a:pt x="158" y="100"/>
                  <a:pt x="154" y="109"/>
                </a:cubicBezTo>
                <a:cubicBezTo>
                  <a:pt x="149" y="120"/>
                  <a:pt x="143" y="129"/>
                  <a:pt x="135" y="136"/>
                </a:cubicBezTo>
                <a:cubicBezTo>
                  <a:pt x="128" y="144"/>
                  <a:pt x="119" y="149"/>
                  <a:pt x="110" y="153"/>
                </a:cubicBezTo>
                <a:cubicBezTo>
                  <a:pt x="100" y="157"/>
                  <a:pt x="90" y="159"/>
                  <a:pt x="79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39" y="149"/>
                  <a:pt x="31" y="144"/>
                  <a:pt x="23" y="136"/>
                </a:cubicBezTo>
                <a:cubicBezTo>
                  <a:pt x="16" y="129"/>
                  <a:pt x="10" y="120"/>
                  <a:pt x="6" y="109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8"/>
                  <a:pt x="2" y="58"/>
                  <a:pt x="6" y="49"/>
                </a:cubicBezTo>
                <a:cubicBezTo>
                  <a:pt x="10" y="39"/>
                  <a:pt x="16" y="30"/>
                  <a:pt x="23" y="23"/>
                </a:cubicBezTo>
                <a:cubicBezTo>
                  <a:pt x="31" y="15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8" y="15"/>
                  <a:pt x="135" y="23"/>
                </a:cubicBezTo>
                <a:cubicBezTo>
                  <a:pt x="143" y="30"/>
                  <a:pt x="149" y="39"/>
                  <a:pt x="154" y="49"/>
                </a:cubicBezTo>
                <a:cubicBezTo>
                  <a:pt x="158" y="58"/>
                  <a:pt x="160" y="68"/>
                  <a:pt x="160" y="79"/>
                </a:cubicBez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77" name="TextBox 676"/>
          <p:cNvSpPr txBox="1"/>
          <p:nvPr/>
        </p:nvSpPr>
        <p:spPr>
          <a:xfrm>
            <a:off x="343008" y="3070656"/>
            <a:ext cx="1568506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Key Takeaways: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8" name="Freeform 677"/>
          <p:cNvSpPr/>
          <p:nvPr/>
        </p:nvSpPr>
        <p:spPr>
          <a:xfrm>
            <a:off x="582768" y="4000320"/>
            <a:ext cx="69120" cy="69120"/>
          </a:xfrm>
          <a:custGeom>
            <a:avLst/>
            <a:gdLst/>
            <a:ahLst/>
            <a:cxnLst/>
            <a:rect l="0" t="0" r="r" b="b"/>
            <a:pathLst>
              <a:path w="160" h="160">
                <a:moveTo>
                  <a:pt x="160" y="79"/>
                </a:moveTo>
                <a:cubicBezTo>
                  <a:pt x="160" y="90"/>
                  <a:pt x="158" y="100"/>
                  <a:pt x="154" y="110"/>
                </a:cubicBezTo>
                <a:cubicBezTo>
                  <a:pt x="149" y="119"/>
                  <a:pt x="143" y="128"/>
                  <a:pt x="135" y="135"/>
                </a:cubicBezTo>
                <a:cubicBezTo>
                  <a:pt x="128" y="144"/>
                  <a:pt x="119" y="150"/>
                  <a:pt x="110" y="154"/>
                </a:cubicBezTo>
                <a:cubicBezTo>
                  <a:pt x="100" y="158"/>
                  <a:pt x="90" y="160"/>
                  <a:pt x="79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39" y="150"/>
                  <a:pt x="31" y="144"/>
                  <a:pt x="23" y="135"/>
                </a:cubicBezTo>
                <a:cubicBezTo>
                  <a:pt x="16" y="128"/>
                  <a:pt x="10" y="119"/>
                  <a:pt x="6" y="110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3" y="23"/>
                </a:cubicBezTo>
                <a:cubicBezTo>
                  <a:pt x="31" y="16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8" y="16"/>
                  <a:pt x="135" y="23"/>
                </a:cubicBezTo>
                <a:cubicBezTo>
                  <a:pt x="143" y="31"/>
                  <a:pt x="149" y="39"/>
                  <a:pt x="154" y="49"/>
                </a:cubicBezTo>
                <a:cubicBezTo>
                  <a:pt x="158" y="59"/>
                  <a:pt x="160" y="69"/>
                  <a:pt x="160" y="79"/>
                </a:cubicBez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79" name="TextBox 678"/>
          <p:cNvSpPr txBox="1"/>
          <p:nvPr/>
        </p:nvSpPr>
        <p:spPr>
          <a:xfrm>
            <a:off x="800064" y="3551040"/>
            <a:ext cx="3667542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 err="1">
                <a:solidFill>
                  <a:srgbClr val="455A64"/>
                </a:solidFill>
                <a:latin typeface="SegoeUI"/>
                <a:ea typeface="SegoeUI"/>
              </a:rPr>
              <a:t>GitHub</a:t>
            </a:r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 </a:t>
            </a:r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= Version control &amp; </a:t>
            </a:r>
            <a:r>
              <a:rPr lang="en-IN" sz="1600" dirty="0" err="1">
                <a:solidFill>
                  <a:srgbClr val="455A64"/>
                </a:solidFill>
                <a:latin typeface="SegoeUI"/>
                <a:ea typeface="SegoeUI"/>
              </a:rPr>
              <a:t>DevOps</a:t>
            </a:r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 hub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0" name="Freeform 679"/>
          <p:cNvSpPr/>
          <p:nvPr/>
        </p:nvSpPr>
        <p:spPr>
          <a:xfrm>
            <a:off x="582768" y="4343328"/>
            <a:ext cx="69120" cy="68688"/>
          </a:xfrm>
          <a:custGeom>
            <a:avLst/>
            <a:gdLst/>
            <a:ahLst/>
            <a:cxnLst/>
            <a:rect l="0" t="0" r="r" b="b"/>
            <a:pathLst>
              <a:path w="160" h="159">
                <a:moveTo>
                  <a:pt x="160" y="79"/>
                </a:moveTo>
                <a:cubicBezTo>
                  <a:pt x="160" y="90"/>
                  <a:pt x="158" y="100"/>
                  <a:pt x="154" y="109"/>
                </a:cubicBezTo>
                <a:cubicBezTo>
                  <a:pt x="149" y="119"/>
                  <a:pt x="143" y="128"/>
                  <a:pt x="135" y="135"/>
                </a:cubicBezTo>
                <a:cubicBezTo>
                  <a:pt x="128" y="144"/>
                  <a:pt x="119" y="149"/>
                  <a:pt x="110" y="153"/>
                </a:cubicBezTo>
                <a:cubicBezTo>
                  <a:pt x="100" y="157"/>
                  <a:pt x="90" y="159"/>
                  <a:pt x="79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39" y="149"/>
                  <a:pt x="31" y="144"/>
                  <a:pt x="23" y="135"/>
                </a:cubicBezTo>
                <a:cubicBezTo>
                  <a:pt x="16" y="128"/>
                  <a:pt x="10" y="119"/>
                  <a:pt x="6" y="109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8"/>
                  <a:pt x="6" y="49"/>
                </a:cubicBezTo>
                <a:cubicBezTo>
                  <a:pt x="10" y="39"/>
                  <a:pt x="16" y="30"/>
                  <a:pt x="23" y="23"/>
                </a:cubicBezTo>
                <a:cubicBezTo>
                  <a:pt x="31" y="15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8" y="15"/>
                  <a:pt x="135" y="23"/>
                </a:cubicBezTo>
                <a:cubicBezTo>
                  <a:pt x="143" y="30"/>
                  <a:pt x="149" y="39"/>
                  <a:pt x="154" y="49"/>
                </a:cubicBezTo>
                <a:cubicBezTo>
                  <a:pt x="158" y="58"/>
                  <a:pt x="160" y="69"/>
                  <a:pt x="160" y="79"/>
                </a:cubicBez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81" name="TextBox 680"/>
          <p:cNvSpPr txBox="1"/>
          <p:nvPr/>
        </p:nvSpPr>
        <p:spPr>
          <a:xfrm>
            <a:off x="800064" y="3882384"/>
            <a:ext cx="4419480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 err="1">
                <a:solidFill>
                  <a:srgbClr val="455A64"/>
                </a:solidFill>
                <a:latin typeface="SegoeUI"/>
                <a:ea typeface="SegoeUI"/>
              </a:rPr>
              <a:t>Microservices</a:t>
            </a:r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 </a:t>
            </a:r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= Independent, scalable services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2" name="Freeform 681"/>
          <p:cNvSpPr/>
          <p:nvPr/>
        </p:nvSpPr>
        <p:spPr>
          <a:xfrm>
            <a:off x="582768" y="4674672"/>
            <a:ext cx="69120" cy="69120"/>
          </a:xfrm>
          <a:custGeom>
            <a:avLst/>
            <a:gdLst/>
            <a:ahLst/>
            <a:cxnLst/>
            <a:rect l="0" t="0" r="r" b="b"/>
            <a:pathLst>
              <a:path w="160" h="160">
                <a:moveTo>
                  <a:pt x="160" y="80"/>
                </a:moveTo>
                <a:cubicBezTo>
                  <a:pt x="160" y="91"/>
                  <a:pt x="158" y="101"/>
                  <a:pt x="154" y="111"/>
                </a:cubicBezTo>
                <a:cubicBezTo>
                  <a:pt x="149" y="120"/>
                  <a:pt x="143" y="129"/>
                  <a:pt x="135" y="136"/>
                </a:cubicBezTo>
                <a:cubicBezTo>
                  <a:pt x="128" y="144"/>
                  <a:pt x="119" y="150"/>
                  <a:pt x="110" y="154"/>
                </a:cubicBezTo>
                <a:cubicBezTo>
                  <a:pt x="100" y="158"/>
                  <a:pt x="90" y="160"/>
                  <a:pt x="79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39" y="150"/>
                  <a:pt x="31" y="144"/>
                  <a:pt x="23" y="136"/>
                </a:cubicBezTo>
                <a:cubicBezTo>
                  <a:pt x="16" y="129"/>
                  <a:pt x="10" y="120"/>
                  <a:pt x="6" y="111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40"/>
                  <a:pt x="16" y="32"/>
                  <a:pt x="23" y="24"/>
                </a:cubicBezTo>
                <a:cubicBezTo>
                  <a:pt x="31" y="17"/>
                  <a:pt x="39" y="11"/>
                  <a:pt x="49" y="7"/>
                </a:cubicBezTo>
                <a:cubicBezTo>
                  <a:pt x="59" y="3"/>
                  <a:pt x="69" y="0"/>
                  <a:pt x="79" y="0"/>
                </a:cubicBezTo>
                <a:cubicBezTo>
                  <a:pt x="90" y="0"/>
                  <a:pt x="100" y="3"/>
                  <a:pt x="110" y="7"/>
                </a:cubicBezTo>
                <a:cubicBezTo>
                  <a:pt x="119" y="11"/>
                  <a:pt x="128" y="17"/>
                  <a:pt x="135" y="24"/>
                </a:cubicBezTo>
                <a:cubicBezTo>
                  <a:pt x="143" y="32"/>
                  <a:pt x="149" y="40"/>
                  <a:pt x="154" y="50"/>
                </a:cubicBezTo>
                <a:cubicBezTo>
                  <a:pt x="158" y="60"/>
                  <a:pt x="160" y="70"/>
                  <a:pt x="160" y="80"/>
                </a:cubicBez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83" name="TextBox 682"/>
          <p:cNvSpPr txBox="1"/>
          <p:nvPr/>
        </p:nvSpPr>
        <p:spPr>
          <a:xfrm>
            <a:off x="800064" y="4225392"/>
            <a:ext cx="4042773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 err="1">
                <a:solidFill>
                  <a:srgbClr val="455A64"/>
                </a:solidFill>
                <a:latin typeface="SegoeUI"/>
                <a:ea typeface="SegoeUI"/>
              </a:rPr>
              <a:t>Docker</a:t>
            </a:r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 </a:t>
            </a:r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= Consistent, portable environments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4" name="TextBox 683"/>
          <p:cNvSpPr txBox="1"/>
          <p:nvPr/>
        </p:nvSpPr>
        <p:spPr>
          <a:xfrm>
            <a:off x="800064" y="4556736"/>
            <a:ext cx="5168338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Workflow </a:t>
            </a:r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= Branch → Code → Test → Merge → Deploy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5" name="Freeform 684"/>
          <p:cNvSpPr/>
          <p:nvPr/>
        </p:nvSpPr>
        <p:spPr>
          <a:xfrm>
            <a:off x="582768" y="5646240"/>
            <a:ext cx="69120" cy="69120"/>
          </a:xfrm>
          <a:custGeom>
            <a:avLst/>
            <a:gdLst/>
            <a:ahLst/>
            <a:cxnLst/>
            <a:rect l="0" t="0" r="r" b="b"/>
            <a:pathLst>
              <a:path w="160" h="160">
                <a:moveTo>
                  <a:pt x="160" y="79"/>
                </a:moveTo>
                <a:cubicBezTo>
                  <a:pt x="160" y="90"/>
                  <a:pt x="158" y="100"/>
                  <a:pt x="154" y="110"/>
                </a:cubicBezTo>
                <a:cubicBezTo>
                  <a:pt x="149" y="119"/>
                  <a:pt x="143" y="129"/>
                  <a:pt x="135" y="136"/>
                </a:cubicBezTo>
                <a:cubicBezTo>
                  <a:pt x="128" y="144"/>
                  <a:pt x="119" y="150"/>
                  <a:pt x="110" y="154"/>
                </a:cubicBezTo>
                <a:cubicBezTo>
                  <a:pt x="100" y="158"/>
                  <a:pt x="90" y="160"/>
                  <a:pt x="79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39" y="150"/>
                  <a:pt x="31" y="144"/>
                  <a:pt x="23" y="136"/>
                </a:cubicBezTo>
                <a:cubicBezTo>
                  <a:pt x="16" y="129"/>
                  <a:pt x="10" y="119"/>
                  <a:pt x="6" y="110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3" y="23"/>
                </a:cubicBezTo>
                <a:cubicBezTo>
                  <a:pt x="31" y="16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8" y="16"/>
                  <a:pt x="135" y="23"/>
                </a:cubicBezTo>
                <a:cubicBezTo>
                  <a:pt x="143" y="31"/>
                  <a:pt x="149" y="39"/>
                  <a:pt x="154" y="49"/>
                </a:cubicBezTo>
                <a:cubicBezTo>
                  <a:pt x="158" y="59"/>
                  <a:pt x="160" y="69"/>
                  <a:pt x="160" y="79"/>
                </a:cubicBez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86" name="Freeform 685"/>
          <p:cNvSpPr/>
          <p:nvPr/>
        </p:nvSpPr>
        <p:spPr>
          <a:xfrm>
            <a:off x="822528" y="5554656"/>
            <a:ext cx="206496" cy="206064"/>
          </a:xfrm>
          <a:custGeom>
            <a:avLst/>
            <a:gdLst/>
            <a:ahLst/>
            <a:cxnLst/>
            <a:rect l="0" t="0" r="r" b="b"/>
            <a:pathLst>
              <a:path w="478" h="477">
                <a:moveTo>
                  <a:pt x="372" y="266"/>
                </a:moveTo>
                <a:cubicBezTo>
                  <a:pt x="364" y="266"/>
                  <a:pt x="356" y="267"/>
                  <a:pt x="348" y="268"/>
                </a:cubicBezTo>
                <a:lnTo>
                  <a:pt x="210" y="130"/>
                </a:lnTo>
                <a:cubicBezTo>
                  <a:pt x="211" y="122"/>
                  <a:pt x="212" y="114"/>
                  <a:pt x="212" y="106"/>
                </a:cubicBezTo>
                <a:cubicBezTo>
                  <a:pt x="212" y="48"/>
                  <a:pt x="165" y="0"/>
                  <a:pt x="106" y="0"/>
                </a:cubicBezTo>
                <a:cubicBezTo>
                  <a:pt x="95" y="0"/>
                  <a:pt x="79" y="12"/>
                  <a:pt x="92" y="26"/>
                </a:cubicBezTo>
                <a:lnTo>
                  <a:pt x="132" y="65"/>
                </a:lnTo>
                <a:cubicBezTo>
                  <a:pt x="132" y="65"/>
                  <a:pt x="145" y="92"/>
                  <a:pt x="118" y="118"/>
                </a:cubicBezTo>
                <a:cubicBezTo>
                  <a:pt x="92" y="145"/>
                  <a:pt x="65" y="131"/>
                  <a:pt x="65" y="131"/>
                </a:cubicBezTo>
                <a:lnTo>
                  <a:pt x="26" y="92"/>
                </a:lnTo>
                <a:cubicBezTo>
                  <a:pt x="13" y="78"/>
                  <a:pt x="0" y="94"/>
                  <a:pt x="0" y="106"/>
                </a:cubicBezTo>
                <a:cubicBezTo>
                  <a:pt x="0" y="165"/>
                  <a:pt x="48" y="212"/>
                  <a:pt x="106" y="212"/>
                </a:cubicBezTo>
                <a:cubicBezTo>
                  <a:pt x="115" y="212"/>
                  <a:pt x="123" y="211"/>
                  <a:pt x="130" y="209"/>
                </a:cubicBezTo>
                <a:lnTo>
                  <a:pt x="269" y="348"/>
                </a:lnTo>
                <a:cubicBezTo>
                  <a:pt x="267" y="355"/>
                  <a:pt x="266" y="363"/>
                  <a:pt x="266" y="372"/>
                </a:cubicBezTo>
                <a:cubicBezTo>
                  <a:pt x="266" y="430"/>
                  <a:pt x="313" y="477"/>
                  <a:pt x="372" y="477"/>
                </a:cubicBezTo>
                <a:cubicBezTo>
                  <a:pt x="384" y="477"/>
                  <a:pt x="400" y="465"/>
                  <a:pt x="386" y="452"/>
                </a:cubicBezTo>
                <a:lnTo>
                  <a:pt x="347" y="413"/>
                </a:lnTo>
                <a:cubicBezTo>
                  <a:pt x="347" y="413"/>
                  <a:pt x="333" y="386"/>
                  <a:pt x="360" y="360"/>
                </a:cubicBezTo>
                <a:cubicBezTo>
                  <a:pt x="386" y="333"/>
                  <a:pt x="413" y="346"/>
                  <a:pt x="413" y="346"/>
                </a:cubicBezTo>
                <a:lnTo>
                  <a:pt x="452" y="386"/>
                </a:lnTo>
                <a:cubicBezTo>
                  <a:pt x="466" y="399"/>
                  <a:pt x="478" y="384"/>
                  <a:pt x="478" y="372"/>
                </a:cubicBezTo>
                <a:cubicBezTo>
                  <a:pt x="478" y="313"/>
                  <a:pt x="430" y="266"/>
                  <a:pt x="372" y="266"/>
                </a:cubicBez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87" name="TextBox 686"/>
          <p:cNvSpPr txBox="1"/>
          <p:nvPr/>
        </p:nvSpPr>
        <p:spPr>
          <a:xfrm>
            <a:off x="343008" y="5048352"/>
            <a:ext cx="2052613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Tomorrow's Preview: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8" name="Freeform 687"/>
          <p:cNvSpPr/>
          <p:nvPr/>
        </p:nvSpPr>
        <p:spPr>
          <a:xfrm>
            <a:off x="582768" y="5977584"/>
            <a:ext cx="69120" cy="69120"/>
          </a:xfrm>
          <a:custGeom>
            <a:avLst/>
            <a:gdLst/>
            <a:ahLst/>
            <a:cxnLst/>
            <a:rect l="0" t="0" r="r" b="b"/>
            <a:pathLst>
              <a:path w="160" h="160">
                <a:moveTo>
                  <a:pt x="160" y="80"/>
                </a:moveTo>
                <a:cubicBezTo>
                  <a:pt x="160" y="90"/>
                  <a:pt x="158" y="100"/>
                  <a:pt x="154" y="110"/>
                </a:cubicBezTo>
                <a:cubicBezTo>
                  <a:pt x="149" y="120"/>
                  <a:pt x="143" y="128"/>
                  <a:pt x="135" y="136"/>
                </a:cubicBezTo>
                <a:cubicBezTo>
                  <a:pt x="128" y="143"/>
                  <a:pt x="119" y="150"/>
                  <a:pt x="110" y="154"/>
                </a:cubicBezTo>
                <a:cubicBezTo>
                  <a:pt x="100" y="158"/>
                  <a:pt x="90" y="160"/>
                  <a:pt x="79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39" y="150"/>
                  <a:pt x="31" y="143"/>
                  <a:pt x="23" y="136"/>
                </a:cubicBezTo>
                <a:cubicBezTo>
                  <a:pt x="16" y="128"/>
                  <a:pt x="10" y="120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3" y="23"/>
                </a:cubicBezTo>
                <a:cubicBezTo>
                  <a:pt x="31" y="16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8" y="16"/>
                  <a:pt x="135" y="23"/>
                </a:cubicBezTo>
                <a:cubicBezTo>
                  <a:pt x="143" y="31"/>
                  <a:pt x="149" y="39"/>
                  <a:pt x="154" y="49"/>
                </a:cubicBezTo>
                <a:cubicBezTo>
                  <a:pt x="158" y="59"/>
                  <a:pt x="160" y="69"/>
                  <a:pt x="160" y="80"/>
                </a:cubicBez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89" name="Freeform 688"/>
          <p:cNvSpPr/>
          <p:nvPr/>
        </p:nvSpPr>
        <p:spPr>
          <a:xfrm>
            <a:off x="822528" y="5897664"/>
            <a:ext cx="206496" cy="206064"/>
          </a:xfrm>
          <a:custGeom>
            <a:avLst/>
            <a:gdLst/>
            <a:ahLst/>
            <a:cxnLst/>
            <a:rect l="0" t="0" r="r" b="b"/>
            <a:pathLst>
              <a:path w="478" h="477">
                <a:moveTo>
                  <a:pt x="478" y="238"/>
                </a:moveTo>
                <a:cubicBezTo>
                  <a:pt x="478" y="254"/>
                  <a:pt x="476" y="269"/>
                  <a:pt x="473" y="285"/>
                </a:cubicBezTo>
                <a:cubicBezTo>
                  <a:pt x="470" y="300"/>
                  <a:pt x="466" y="315"/>
                  <a:pt x="460" y="329"/>
                </a:cubicBezTo>
                <a:cubicBezTo>
                  <a:pt x="454" y="344"/>
                  <a:pt x="446" y="357"/>
                  <a:pt x="438" y="370"/>
                </a:cubicBezTo>
                <a:cubicBezTo>
                  <a:pt x="429" y="383"/>
                  <a:pt x="419" y="396"/>
                  <a:pt x="408" y="408"/>
                </a:cubicBezTo>
                <a:cubicBezTo>
                  <a:pt x="397" y="419"/>
                  <a:pt x="385" y="428"/>
                  <a:pt x="372" y="437"/>
                </a:cubicBezTo>
                <a:cubicBezTo>
                  <a:pt x="359" y="446"/>
                  <a:pt x="345" y="453"/>
                  <a:pt x="331" y="459"/>
                </a:cubicBezTo>
                <a:cubicBezTo>
                  <a:pt x="316" y="465"/>
                  <a:pt x="301" y="470"/>
                  <a:pt x="286" y="473"/>
                </a:cubicBezTo>
                <a:cubicBezTo>
                  <a:pt x="271" y="476"/>
                  <a:pt x="255" y="477"/>
                  <a:pt x="240" y="477"/>
                </a:cubicBezTo>
                <a:cubicBezTo>
                  <a:pt x="223" y="477"/>
                  <a:pt x="208" y="476"/>
                  <a:pt x="192" y="473"/>
                </a:cubicBezTo>
                <a:cubicBezTo>
                  <a:pt x="177" y="470"/>
                  <a:pt x="162" y="465"/>
                  <a:pt x="147" y="459"/>
                </a:cubicBezTo>
                <a:cubicBezTo>
                  <a:pt x="133" y="453"/>
                  <a:pt x="119" y="446"/>
                  <a:pt x="106" y="437"/>
                </a:cubicBezTo>
                <a:cubicBezTo>
                  <a:pt x="93" y="428"/>
                  <a:pt x="81" y="419"/>
                  <a:pt x="70" y="408"/>
                </a:cubicBezTo>
                <a:cubicBezTo>
                  <a:pt x="59" y="396"/>
                  <a:pt x="49" y="383"/>
                  <a:pt x="41" y="370"/>
                </a:cubicBezTo>
                <a:cubicBezTo>
                  <a:pt x="32" y="357"/>
                  <a:pt x="25" y="344"/>
                  <a:pt x="19" y="329"/>
                </a:cubicBezTo>
                <a:cubicBezTo>
                  <a:pt x="13" y="315"/>
                  <a:pt x="8" y="300"/>
                  <a:pt x="5" y="285"/>
                </a:cubicBezTo>
                <a:cubicBezTo>
                  <a:pt x="2" y="269"/>
                  <a:pt x="0" y="254"/>
                  <a:pt x="0" y="238"/>
                </a:cubicBezTo>
                <a:cubicBezTo>
                  <a:pt x="0" y="222"/>
                  <a:pt x="2" y="207"/>
                  <a:pt x="5" y="192"/>
                </a:cubicBezTo>
                <a:cubicBezTo>
                  <a:pt x="8" y="176"/>
                  <a:pt x="13" y="161"/>
                  <a:pt x="19" y="147"/>
                </a:cubicBezTo>
                <a:cubicBezTo>
                  <a:pt x="25" y="133"/>
                  <a:pt x="32" y="119"/>
                  <a:pt x="41" y="106"/>
                </a:cubicBezTo>
                <a:cubicBezTo>
                  <a:pt x="49" y="93"/>
                  <a:pt x="59" y="81"/>
                  <a:pt x="70" y="70"/>
                </a:cubicBezTo>
                <a:cubicBezTo>
                  <a:pt x="81" y="59"/>
                  <a:pt x="93" y="49"/>
                  <a:pt x="106" y="40"/>
                </a:cubicBezTo>
                <a:cubicBezTo>
                  <a:pt x="119" y="31"/>
                  <a:pt x="133" y="24"/>
                  <a:pt x="147" y="18"/>
                </a:cubicBezTo>
                <a:cubicBezTo>
                  <a:pt x="162" y="12"/>
                  <a:pt x="177" y="8"/>
                  <a:pt x="192" y="5"/>
                </a:cubicBezTo>
                <a:cubicBezTo>
                  <a:pt x="208" y="2"/>
                  <a:pt x="223" y="0"/>
                  <a:pt x="240" y="0"/>
                </a:cubicBezTo>
                <a:cubicBezTo>
                  <a:pt x="255" y="0"/>
                  <a:pt x="271" y="2"/>
                  <a:pt x="286" y="5"/>
                </a:cubicBezTo>
                <a:cubicBezTo>
                  <a:pt x="301" y="8"/>
                  <a:pt x="316" y="12"/>
                  <a:pt x="331" y="18"/>
                </a:cubicBezTo>
                <a:cubicBezTo>
                  <a:pt x="345" y="24"/>
                  <a:pt x="359" y="31"/>
                  <a:pt x="372" y="40"/>
                </a:cubicBezTo>
                <a:cubicBezTo>
                  <a:pt x="385" y="49"/>
                  <a:pt x="397" y="59"/>
                  <a:pt x="408" y="70"/>
                </a:cubicBezTo>
                <a:cubicBezTo>
                  <a:pt x="419" y="81"/>
                  <a:pt x="429" y="93"/>
                  <a:pt x="438" y="106"/>
                </a:cubicBezTo>
                <a:cubicBezTo>
                  <a:pt x="446" y="119"/>
                  <a:pt x="454" y="133"/>
                  <a:pt x="460" y="147"/>
                </a:cubicBezTo>
                <a:cubicBezTo>
                  <a:pt x="466" y="161"/>
                  <a:pt x="470" y="176"/>
                  <a:pt x="473" y="192"/>
                </a:cubicBezTo>
                <a:cubicBezTo>
                  <a:pt x="476" y="207"/>
                  <a:pt x="478" y="222"/>
                  <a:pt x="478" y="238"/>
                </a:cubicBezTo>
                <a:close/>
              </a:path>
            </a:pathLst>
          </a:custGeom>
          <a:solidFill>
            <a:srgbClr val="DD2E4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90" name="Freeform 689"/>
          <p:cNvSpPr/>
          <p:nvPr/>
        </p:nvSpPr>
        <p:spPr>
          <a:xfrm>
            <a:off x="848448" y="5923584"/>
            <a:ext cx="154656" cy="154656"/>
          </a:xfrm>
          <a:custGeom>
            <a:avLst/>
            <a:gdLst/>
            <a:ahLst/>
            <a:cxnLst/>
            <a:rect l="0" t="0" r="r" b="b"/>
            <a:pathLst>
              <a:path w="358" h="358">
                <a:moveTo>
                  <a:pt x="358" y="179"/>
                </a:moveTo>
                <a:cubicBezTo>
                  <a:pt x="358" y="191"/>
                  <a:pt x="356" y="202"/>
                  <a:pt x="354" y="214"/>
                </a:cubicBezTo>
                <a:cubicBezTo>
                  <a:pt x="351" y="225"/>
                  <a:pt x="348" y="237"/>
                  <a:pt x="344" y="247"/>
                </a:cubicBezTo>
                <a:cubicBezTo>
                  <a:pt x="339" y="258"/>
                  <a:pt x="334" y="269"/>
                  <a:pt x="327" y="278"/>
                </a:cubicBezTo>
                <a:cubicBezTo>
                  <a:pt x="321" y="288"/>
                  <a:pt x="313" y="297"/>
                  <a:pt x="305" y="305"/>
                </a:cubicBezTo>
                <a:cubicBezTo>
                  <a:pt x="297" y="314"/>
                  <a:pt x="288" y="321"/>
                  <a:pt x="278" y="328"/>
                </a:cubicBezTo>
                <a:cubicBezTo>
                  <a:pt x="268" y="334"/>
                  <a:pt x="258" y="340"/>
                  <a:pt x="247" y="344"/>
                </a:cubicBezTo>
                <a:cubicBezTo>
                  <a:pt x="236" y="349"/>
                  <a:pt x="225" y="352"/>
                  <a:pt x="213" y="354"/>
                </a:cubicBezTo>
                <a:cubicBezTo>
                  <a:pt x="202" y="357"/>
                  <a:pt x="190" y="358"/>
                  <a:pt x="179" y="358"/>
                </a:cubicBezTo>
                <a:cubicBezTo>
                  <a:pt x="167" y="358"/>
                  <a:pt x="155" y="357"/>
                  <a:pt x="144" y="354"/>
                </a:cubicBezTo>
                <a:cubicBezTo>
                  <a:pt x="132" y="352"/>
                  <a:pt x="121" y="349"/>
                  <a:pt x="110" y="344"/>
                </a:cubicBezTo>
                <a:cubicBezTo>
                  <a:pt x="99" y="340"/>
                  <a:pt x="89" y="334"/>
                  <a:pt x="79" y="328"/>
                </a:cubicBezTo>
                <a:cubicBezTo>
                  <a:pt x="70" y="321"/>
                  <a:pt x="61" y="314"/>
                  <a:pt x="52" y="305"/>
                </a:cubicBezTo>
                <a:cubicBezTo>
                  <a:pt x="44" y="297"/>
                  <a:pt x="37" y="288"/>
                  <a:pt x="30" y="278"/>
                </a:cubicBezTo>
                <a:cubicBezTo>
                  <a:pt x="24" y="269"/>
                  <a:pt x="18" y="258"/>
                  <a:pt x="14" y="247"/>
                </a:cubicBezTo>
                <a:cubicBezTo>
                  <a:pt x="9" y="237"/>
                  <a:pt x="6" y="225"/>
                  <a:pt x="3" y="214"/>
                </a:cubicBezTo>
                <a:cubicBezTo>
                  <a:pt x="1" y="202"/>
                  <a:pt x="0" y="191"/>
                  <a:pt x="0" y="179"/>
                </a:cubicBezTo>
                <a:cubicBezTo>
                  <a:pt x="0" y="167"/>
                  <a:pt x="1" y="156"/>
                  <a:pt x="3" y="144"/>
                </a:cubicBezTo>
                <a:cubicBezTo>
                  <a:pt x="6" y="133"/>
                  <a:pt x="9" y="122"/>
                  <a:pt x="14" y="111"/>
                </a:cubicBezTo>
                <a:cubicBezTo>
                  <a:pt x="18" y="100"/>
                  <a:pt x="24" y="90"/>
                  <a:pt x="30" y="80"/>
                </a:cubicBezTo>
                <a:cubicBezTo>
                  <a:pt x="37" y="70"/>
                  <a:pt x="44" y="61"/>
                  <a:pt x="52" y="53"/>
                </a:cubicBezTo>
                <a:cubicBezTo>
                  <a:pt x="61" y="45"/>
                  <a:pt x="70" y="37"/>
                  <a:pt x="79" y="30"/>
                </a:cubicBezTo>
                <a:cubicBezTo>
                  <a:pt x="89" y="23"/>
                  <a:pt x="99" y="18"/>
                  <a:pt x="110" y="13"/>
                </a:cubicBezTo>
                <a:cubicBezTo>
                  <a:pt x="121" y="9"/>
                  <a:pt x="132" y="5"/>
                  <a:pt x="144" y="3"/>
                </a:cubicBezTo>
                <a:cubicBezTo>
                  <a:pt x="155" y="1"/>
                  <a:pt x="167" y="0"/>
                  <a:pt x="179" y="0"/>
                </a:cubicBezTo>
                <a:cubicBezTo>
                  <a:pt x="190" y="0"/>
                  <a:pt x="202" y="1"/>
                  <a:pt x="213" y="3"/>
                </a:cubicBezTo>
                <a:cubicBezTo>
                  <a:pt x="225" y="5"/>
                  <a:pt x="236" y="9"/>
                  <a:pt x="247" y="13"/>
                </a:cubicBezTo>
                <a:cubicBezTo>
                  <a:pt x="258" y="18"/>
                  <a:pt x="268" y="23"/>
                  <a:pt x="278" y="30"/>
                </a:cubicBezTo>
                <a:cubicBezTo>
                  <a:pt x="288" y="37"/>
                  <a:pt x="297" y="45"/>
                  <a:pt x="305" y="53"/>
                </a:cubicBezTo>
                <a:cubicBezTo>
                  <a:pt x="313" y="61"/>
                  <a:pt x="321" y="70"/>
                  <a:pt x="327" y="80"/>
                </a:cubicBezTo>
                <a:cubicBezTo>
                  <a:pt x="334" y="90"/>
                  <a:pt x="339" y="100"/>
                  <a:pt x="344" y="111"/>
                </a:cubicBezTo>
                <a:cubicBezTo>
                  <a:pt x="348" y="122"/>
                  <a:pt x="351" y="133"/>
                  <a:pt x="354" y="144"/>
                </a:cubicBezTo>
                <a:cubicBezTo>
                  <a:pt x="356" y="156"/>
                  <a:pt x="358" y="167"/>
                  <a:pt x="358" y="17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1" name="Freeform 690"/>
          <p:cNvSpPr/>
          <p:nvPr/>
        </p:nvSpPr>
        <p:spPr>
          <a:xfrm>
            <a:off x="868320" y="5943456"/>
            <a:ext cx="114912" cy="114480"/>
          </a:xfrm>
          <a:custGeom>
            <a:avLst/>
            <a:gdLst/>
            <a:ahLst/>
            <a:cxnLst/>
            <a:rect l="0" t="0" r="r" b="b"/>
            <a:pathLst>
              <a:path w="266" h="265">
                <a:moveTo>
                  <a:pt x="266" y="133"/>
                </a:moveTo>
                <a:cubicBezTo>
                  <a:pt x="266" y="151"/>
                  <a:pt x="263" y="168"/>
                  <a:pt x="256" y="184"/>
                </a:cubicBezTo>
                <a:cubicBezTo>
                  <a:pt x="249" y="200"/>
                  <a:pt x="240" y="214"/>
                  <a:pt x="226" y="227"/>
                </a:cubicBezTo>
                <a:cubicBezTo>
                  <a:pt x="214" y="239"/>
                  <a:pt x="199" y="249"/>
                  <a:pt x="183" y="255"/>
                </a:cubicBezTo>
                <a:cubicBezTo>
                  <a:pt x="167" y="262"/>
                  <a:pt x="150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6" y="249"/>
                  <a:pt x="51" y="239"/>
                  <a:pt x="39" y="227"/>
                </a:cubicBezTo>
                <a:cubicBezTo>
                  <a:pt x="27" y="214"/>
                  <a:pt x="17" y="200"/>
                  <a:pt x="10" y="184"/>
                </a:cubicBezTo>
                <a:cubicBezTo>
                  <a:pt x="4" y="168"/>
                  <a:pt x="0" y="151"/>
                  <a:pt x="0" y="133"/>
                </a:cubicBezTo>
                <a:cubicBezTo>
                  <a:pt x="0" y="116"/>
                  <a:pt x="4" y="98"/>
                  <a:pt x="10" y="81"/>
                </a:cubicBezTo>
                <a:cubicBezTo>
                  <a:pt x="17" y="65"/>
                  <a:pt x="27" y="51"/>
                  <a:pt x="39" y="39"/>
                </a:cubicBezTo>
                <a:cubicBezTo>
                  <a:pt x="51" y="26"/>
                  <a:pt x="66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0" y="0"/>
                  <a:pt x="167" y="3"/>
                  <a:pt x="183" y="10"/>
                </a:cubicBezTo>
                <a:cubicBezTo>
                  <a:pt x="199" y="17"/>
                  <a:pt x="214" y="26"/>
                  <a:pt x="226" y="39"/>
                </a:cubicBezTo>
                <a:cubicBezTo>
                  <a:pt x="240" y="51"/>
                  <a:pt x="249" y="65"/>
                  <a:pt x="256" y="81"/>
                </a:cubicBezTo>
                <a:cubicBezTo>
                  <a:pt x="263" y="98"/>
                  <a:pt x="266" y="116"/>
                  <a:pt x="266" y="133"/>
                </a:cubicBezTo>
                <a:close/>
              </a:path>
            </a:pathLst>
          </a:custGeom>
          <a:solidFill>
            <a:srgbClr val="DD2E4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92" name="Freeform 691"/>
          <p:cNvSpPr/>
          <p:nvPr/>
        </p:nvSpPr>
        <p:spPr>
          <a:xfrm>
            <a:off x="891216" y="5966352"/>
            <a:ext cx="69120" cy="68688"/>
          </a:xfrm>
          <a:custGeom>
            <a:avLst/>
            <a:gdLst/>
            <a:ahLst/>
            <a:cxnLst/>
            <a:rect l="0" t="0" r="r" b="b"/>
            <a:pathLst>
              <a:path w="160" h="159">
                <a:moveTo>
                  <a:pt x="160" y="80"/>
                </a:moveTo>
                <a:cubicBezTo>
                  <a:pt x="160" y="91"/>
                  <a:pt x="158" y="101"/>
                  <a:pt x="154" y="110"/>
                </a:cubicBezTo>
                <a:cubicBezTo>
                  <a:pt x="150" y="120"/>
                  <a:pt x="144" y="129"/>
                  <a:pt x="137" y="136"/>
                </a:cubicBezTo>
                <a:cubicBezTo>
                  <a:pt x="129" y="144"/>
                  <a:pt x="121" y="149"/>
                  <a:pt x="111" y="153"/>
                </a:cubicBezTo>
                <a:cubicBezTo>
                  <a:pt x="101" y="157"/>
                  <a:pt x="91" y="159"/>
                  <a:pt x="81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40" y="149"/>
                  <a:pt x="31" y="144"/>
                  <a:pt x="23" y="136"/>
                </a:cubicBezTo>
                <a:cubicBezTo>
                  <a:pt x="16" y="129"/>
                  <a:pt x="10" y="120"/>
                  <a:pt x="6" y="110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59"/>
                  <a:pt x="6" y="50"/>
                </a:cubicBezTo>
                <a:cubicBezTo>
                  <a:pt x="10" y="40"/>
                  <a:pt x="16" y="31"/>
                  <a:pt x="23" y="24"/>
                </a:cubicBezTo>
                <a:cubicBezTo>
                  <a:pt x="31" y="17"/>
                  <a:pt x="40" y="10"/>
                  <a:pt x="49" y="6"/>
                </a:cubicBezTo>
                <a:cubicBezTo>
                  <a:pt x="59" y="2"/>
                  <a:pt x="69" y="0"/>
                  <a:pt x="81" y="0"/>
                </a:cubicBezTo>
                <a:cubicBezTo>
                  <a:pt x="91" y="0"/>
                  <a:pt x="101" y="2"/>
                  <a:pt x="111" y="6"/>
                </a:cubicBezTo>
                <a:cubicBezTo>
                  <a:pt x="121" y="10"/>
                  <a:pt x="129" y="17"/>
                  <a:pt x="137" y="24"/>
                </a:cubicBezTo>
                <a:cubicBezTo>
                  <a:pt x="144" y="31"/>
                  <a:pt x="150" y="40"/>
                  <a:pt x="154" y="50"/>
                </a:cubicBezTo>
                <a:cubicBezTo>
                  <a:pt x="158" y="59"/>
                  <a:pt x="160" y="70"/>
                  <a:pt x="160" y="8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3" name="Freeform 692"/>
          <p:cNvSpPr/>
          <p:nvPr/>
        </p:nvSpPr>
        <p:spPr>
          <a:xfrm>
            <a:off x="908496" y="5983200"/>
            <a:ext cx="34560" cy="34992"/>
          </a:xfrm>
          <a:custGeom>
            <a:avLst/>
            <a:gdLst/>
            <a:ahLst/>
            <a:cxnLst/>
            <a:rect l="0" t="0" r="r" b="b"/>
            <a:pathLst>
              <a:path w="80" h="81">
                <a:moveTo>
                  <a:pt x="80" y="41"/>
                </a:moveTo>
                <a:cubicBezTo>
                  <a:pt x="80" y="46"/>
                  <a:pt x="79" y="51"/>
                  <a:pt x="77" y="56"/>
                </a:cubicBezTo>
                <a:cubicBezTo>
                  <a:pt x="75" y="61"/>
                  <a:pt x="72" y="65"/>
                  <a:pt x="68" y="69"/>
                </a:cubicBezTo>
                <a:cubicBezTo>
                  <a:pt x="64" y="73"/>
                  <a:pt x="60" y="76"/>
                  <a:pt x="55" y="78"/>
                </a:cubicBezTo>
                <a:cubicBezTo>
                  <a:pt x="50" y="80"/>
                  <a:pt x="45" y="81"/>
                  <a:pt x="40" y="81"/>
                </a:cubicBezTo>
                <a:cubicBezTo>
                  <a:pt x="34" y="81"/>
                  <a:pt x="29" y="80"/>
                  <a:pt x="24" y="78"/>
                </a:cubicBezTo>
                <a:cubicBezTo>
                  <a:pt x="20" y="76"/>
                  <a:pt x="15" y="73"/>
                  <a:pt x="12" y="69"/>
                </a:cubicBezTo>
                <a:cubicBezTo>
                  <a:pt x="8" y="65"/>
                  <a:pt x="5" y="61"/>
                  <a:pt x="3" y="56"/>
                </a:cubicBezTo>
                <a:cubicBezTo>
                  <a:pt x="1" y="51"/>
                  <a:pt x="0" y="46"/>
                  <a:pt x="0" y="41"/>
                </a:cubicBezTo>
                <a:cubicBezTo>
                  <a:pt x="0" y="36"/>
                  <a:pt x="1" y="31"/>
                  <a:pt x="3" y="26"/>
                </a:cubicBezTo>
                <a:cubicBezTo>
                  <a:pt x="5" y="21"/>
                  <a:pt x="8" y="17"/>
                  <a:pt x="12" y="12"/>
                </a:cubicBezTo>
                <a:cubicBezTo>
                  <a:pt x="15" y="8"/>
                  <a:pt x="20" y="5"/>
                  <a:pt x="24" y="3"/>
                </a:cubicBezTo>
                <a:cubicBezTo>
                  <a:pt x="29" y="1"/>
                  <a:pt x="34" y="0"/>
                  <a:pt x="40" y="0"/>
                </a:cubicBezTo>
                <a:cubicBezTo>
                  <a:pt x="45" y="0"/>
                  <a:pt x="50" y="1"/>
                  <a:pt x="55" y="3"/>
                </a:cubicBezTo>
                <a:cubicBezTo>
                  <a:pt x="60" y="5"/>
                  <a:pt x="64" y="8"/>
                  <a:pt x="68" y="12"/>
                </a:cubicBezTo>
                <a:cubicBezTo>
                  <a:pt x="72" y="17"/>
                  <a:pt x="75" y="21"/>
                  <a:pt x="77" y="26"/>
                </a:cubicBezTo>
                <a:cubicBezTo>
                  <a:pt x="79" y="31"/>
                  <a:pt x="80" y="36"/>
                  <a:pt x="80" y="41"/>
                </a:cubicBezTo>
                <a:close/>
              </a:path>
            </a:pathLst>
          </a:custGeom>
          <a:solidFill>
            <a:srgbClr val="DD2E4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94" name="Freeform 693"/>
          <p:cNvSpPr/>
          <p:nvPr/>
        </p:nvSpPr>
        <p:spPr>
          <a:xfrm>
            <a:off x="923184" y="6002208"/>
            <a:ext cx="79488" cy="96768"/>
          </a:xfrm>
          <a:custGeom>
            <a:avLst/>
            <a:gdLst/>
            <a:ahLst/>
            <a:cxnLst/>
            <a:rect l="0" t="0" r="r" b="b"/>
            <a:pathLst>
              <a:path w="184" h="224">
                <a:moveTo>
                  <a:pt x="9" y="0"/>
                </a:moveTo>
                <a:lnTo>
                  <a:pt x="184" y="156"/>
                </a:lnTo>
                <a:cubicBezTo>
                  <a:pt x="184" y="156"/>
                  <a:pt x="149" y="201"/>
                  <a:pt x="78" y="224"/>
                </a:cubicBezTo>
                <a:lnTo>
                  <a:pt x="0" y="2"/>
                </a:lnTo>
                <a:lnTo>
                  <a:pt x="9" y="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95" name="Freeform 694"/>
          <p:cNvSpPr/>
          <p:nvPr/>
        </p:nvSpPr>
        <p:spPr>
          <a:xfrm>
            <a:off x="921456" y="5991840"/>
            <a:ext cx="15120" cy="15120"/>
          </a:xfrm>
          <a:custGeom>
            <a:avLst/>
            <a:gdLst/>
            <a:ahLst/>
            <a:cxnLst/>
            <a:rect l="0" t="0" r="r" b="b"/>
            <a:pathLst>
              <a:path w="35" h="35">
                <a:moveTo>
                  <a:pt x="14" y="35"/>
                </a:moveTo>
                <a:cubicBezTo>
                  <a:pt x="10" y="35"/>
                  <a:pt x="7" y="34"/>
                  <a:pt x="4" y="31"/>
                </a:cubicBezTo>
                <a:cubicBezTo>
                  <a:pt x="-1" y="26"/>
                  <a:pt x="-1" y="18"/>
                  <a:pt x="4" y="13"/>
                </a:cubicBezTo>
                <a:lnTo>
                  <a:pt x="12" y="4"/>
                </a:lnTo>
                <a:cubicBezTo>
                  <a:pt x="17" y="-1"/>
                  <a:pt x="25" y="-1"/>
                  <a:pt x="31" y="4"/>
                </a:cubicBezTo>
                <a:cubicBezTo>
                  <a:pt x="36" y="11"/>
                  <a:pt x="36" y="19"/>
                  <a:pt x="31" y="24"/>
                </a:cubicBezTo>
                <a:lnTo>
                  <a:pt x="23" y="31"/>
                </a:lnTo>
                <a:cubicBezTo>
                  <a:pt x="20" y="34"/>
                  <a:pt x="17" y="35"/>
                  <a:pt x="14" y="35"/>
                </a:cubicBezTo>
                <a:close/>
              </a:path>
            </a:pathLst>
          </a:custGeom>
          <a:solidFill>
            <a:srgbClr val="FFAC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6" name="Freeform 695"/>
          <p:cNvSpPr/>
          <p:nvPr/>
        </p:nvSpPr>
        <p:spPr>
          <a:xfrm>
            <a:off x="959040" y="5897664"/>
            <a:ext cx="69984" cy="69984"/>
          </a:xfrm>
          <a:custGeom>
            <a:avLst/>
            <a:gdLst/>
            <a:ahLst/>
            <a:cxnLst/>
            <a:rect l="0" t="0" r="r" b="b"/>
            <a:pathLst>
              <a:path w="162" h="162">
                <a:moveTo>
                  <a:pt x="2" y="93"/>
                </a:moveTo>
                <a:cubicBezTo>
                  <a:pt x="-3" y="121"/>
                  <a:pt x="2" y="155"/>
                  <a:pt x="2" y="155"/>
                </a:cubicBezTo>
                <a:lnTo>
                  <a:pt x="96" y="58"/>
                </a:lnTo>
                <a:cubicBezTo>
                  <a:pt x="99" y="38"/>
                  <a:pt x="89" y="5"/>
                  <a:pt x="73" y="1"/>
                </a:cubicBezTo>
                <a:cubicBezTo>
                  <a:pt x="57" y="-3"/>
                  <a:pt x="19" y="11"/>
                  <a:pt x="2" y="93"/>
                </a:cubicBezTo>
                <a:moveTo>
                  <a:pt x="68" y="160"/>
                </a:moveTo>
                <a:cubicBezTo>
                  <a:pt x="41" y="165"/>
                  <a:pt x="6" y="160"/>
                  <a:pt x="6" y="160"/>
                </a:cubicBezTo>
                <a:lnTo>
                  <a:pt x="105" y="66"/>
                </a:lnTo>
                <a:cubicBezTo>
                  <a:pt x="124" y="62"/>
                  <a:pt x="157" y="73"/>
                  <a:pt x="161" y="89"/>
                </a:cubicBezTo>
                <a:cubicBezTo>
                  <a:pt x="165" y="105"/>
                  <a:pt x="151" y="143"/>
                  <a:pt x="68" y="160"/>
                </a:cubicBezTo>
                <a:close/>
              </a:path>
            </a:pathLst>
          </a:custGeom>
          <a:solidFill>
            <a:srgbClr val="55ACE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7" name="Freeform 696"/>
          <p:cNvSpPr/>
          <p:nvPr/>
        </p:nvSpPr>
        <p:spPr>
          <a:xfrm>
            <a:off x="926640" y="5915808"/>
            <a:ext cx="85968" cy="85536"/>
          </a:xfrm>
          <a:custGeom>
            <a:avLst/>
            <a:gdLst/>
            <a:ahLst/>
            <a:cxnLst/>
            <a:rect l="0" t="0" r="r" b="b"/>
            <a:pathLst>
              <a:path w="199" h="198">
                <a:moveTo>
                  <a:pt x="194" y="18"/>
                </a:moveTo>
                <a:lnTo>
                  <a:pt x="40" y="192"/>
                </a:lnTo>
                <a:cubicBezTo>
                  <a:pt x="35" y="197"/>
                  <a:pt x="18" y="204"/>
                  <a:pt x="6" y="192"/>
                </a:cubicBezTo>
                <a:cubicBezTo>
                  <a:pt x="-5" y="181"/>
                  <a:pt x="1" y="165"/>
                  <a:pt x="6" y="160"/>
                </a:cubicBezTo>
                <a:lnTo>
                  <a:pt x="181" y="5"/>
                </a:lnTo>
                <a:cubicBezTo>
                  <a:pt x="181" y="5"/>
                  <a:pt x="190" y="-4"/>
                  <a:pt x="197" y="3"/>
                </a:cubicBezTo>
                <a:cubicBezTo>
                  <a:pt x="203" y="10"/>
                  <a:pt x="194" y="18"/>
                  <a:pt x="194" y="18"/>
                </a:cubicBezTo>
                <a:close/>
              </a:path>
            </a:pathLst>
          </a:custGeom>
          <a:solidFill>
            <a:srgbClr val="3A87C2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98" name="TextBox 697"/>
          <p:cNvSpPr txBox="1"/>
          <p:nvPr/>
        </p:nvSpPr>
        <p:spPr>
          <a:xfrm>
            <a:off x="1035504" y="5528304"/>
            <a:ext cx="3189976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 </a:t>
            </a:r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Morning: </a:t>
            </a:r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Jenkins CI/CD Pipelines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9" name="TextBox 698"/>
          <p:cNvSpPr txBox="1"/>
          <p:nvPr/>
        </p:nvSpPr>
        <p:spPr>
          <a:xfrm>
            <a:off x="1035504" y="5859648"/>
            <a:ext cx="5874878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 </a:t>
            </a:r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Afternoon: </a:t>
            </a:r>
            <a:r>
              <a:rPr lang="en-IN" sz="1600" dirty="0" err="1">
                <a:solidFill>
                  <a:srgbClr val="455A64"/>
                </a:solidFill>
                <a:latin typeface="SegoeUI"/>
                <a:ea typeface="SegoeUI"/>
              </a:rPr>
              <a:t>Kubernetes</a:t>
            </a:r>
            <a:r>
              <a:rPr lang="en-IN" sz="1600" dirty="0">
                <a:solidFill>
                  <a:srgbClr val="455A64"/>
                </a:solidFill>
                <a:latin typeface="SegoeUI"/>
                <a:ea typeface="SegoeUI"/>
              </a:rPr>
              <a:t> Orchestration &amp; End-to-End Automation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0" name="Freeform 699"/>
          <p:cNvSpPr/>
          <p:nvPr/>
        </p:nvSpPr>
        <p:spPr>
          <a:xfrm>
            <a:off x="1674432" y="6411744"/>
            <a:ext cx="103248" cy="114912"/>
          </a:xfrm>
          <a:custGeom>
            <a:avLst/>
            <a:gdLst/>
            <a:ahLst/>
            <a:cxnLst/>
            <a:rect l="0" t="0" r="r" b="b"/>
            <a:pathLst>
              <a:path w="239" h="266">
                <a:moveTo>
                  <a:pt x="0" y="0"/>
                </a:moveTo>
                <a:lnTo>
                  <a:pt x="0" y="147"/>
                </a:lnTo>
                <a:cubicBezTo>
                  <a:pt x="0" y="213"/>
                  <a:pt x="54" y="266"/>
                  <a:pt x="120" y="266"/>
                </a:cubicBezTo>
                <a:cubicBezTo>
                  <a:pt x="185" y="266"/>
                  <a:pt x="239" y="213"/>
                  <a:pt x="239" y="147"/>
                </a:cubicBezTo>
                <a:lnTo>
                  <a:pt x="239" y="4"/>
                </a:lnTo>
                <a:lnTo>
                  <a:pt x="0" y="0"/>
                </a:lnTo>
                <a:close/>
              </a:path>
            </a:pathLst>
          </a:custGeom>
          <a:solidFill>
            <a:srgbClr val="FFDC5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1" name="Freeform 700"/>
          <p:cNvSpPr/>
          <p:nvPr/>
        </p:nvSpPr>
        <p:spPr>
          <a:xfrm>
            <a:off x="1702944" y="6503328"/>
            <a:ext cx="46224" cy="12096"/>
          </a:xfrm>
          <a:custGeom>
            <a:avLst/>
            <a:gdLst/>
            <a:ahLst/>
            <a:cxnLst/>
            <a:rect l="0" t="0" r="r" b="b"/>
            <a:pathLst>
              <a:path w="107" h="28">
                <a:moveTo>
                  <a:pt x="0" y="0"/>
                </a:moveTo>
                <a:lnTo>
                  <a:pt x="107" y="0"/>
                </a:lnTo>
                <a:cubicBezTo>
                  <a:pt x="107" y="0"/>
                  <a:pt x="92" y="28"/>
                  <a:pt x="53" y="28"/>
                </a:cubicBezTo>
                <a:cubicBezTo>
                  <a:pt x="13" y="28"/>
                  <a:pt x="0" y="0"/>
                  <a:pt x="0" y="0"/>
                </a:cubicBezTo>
                <a:close/>
              </a:path>
            </a:pathLst>
          </a:custGeom>
          <a:solidFill>
            <a:srgbClr val="C1694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02" name="Freeform 701"/>
          <p:cNvSpPr/>
          <p:nvPr/>
        </p:nvSpPr>
        <p:spPr>
          <a:xfrm>
            <a:off x="1697328" y="6451920"/>
            <a:ext cx="57456" cy="17712"/>
          </a:xfrm>
          <a:custGeom>
            <a:avLst/>
            <a:gdLst/>
            <a:ahLst/>
            <a:cxnLst/>
            <a:rect l="0" t="0" r="r" b="b"/>
            <a:pathLst>
              <a:path w="133" h="41">
                <a:moveTo>
                  <a:pt x="13" y="41"/>
                </a:moveTo>
                <a:cubicBezTo>
                  <a:pt x="5" y="41"/>
                  <a:pt x="0" y="35"/>
                  <a:pt x="0" y="28"/>
                </a:cubicBezTo>
                <a:lnTo>
                  <a:pt x="0" y="13"/>
                </a:lnTo>
                <a:cubicBezTo>
                  <a:pt x="0" y="6"/>
                  <a:pt x="5" y="0"/>
                  <a:pt x="13" y="0"/>
                </a:cubicBezTo>
                <a:cubicBezTo>
                  <a:pt x="20" y="0"/>
                  <a:pt x="26" y="6"/>
                  <a:pt x="26" y="13"/>
                </a:cubicBezTo>
                <a:lnTo>
                  <a:pt x="26" y="28"/>
                </a:lnTo>
                <a:cubicBezTo>
                  <a:pt x="26" y="35"/>
                  <a:pt x="20" y="41"/>
                  <a:pt x="13" y="41"/>
                </a:cubicBezTo>
                <a:moveTo>
                  <a:pt x="120" y="41"/>
                </a:moveTo>
                <a:cubicBezTo>
                  <a:pt x="112" y="41"/>
                  <a:pt x="106" y="35"/>
                  <a:pt x="106" y="28"/>
                </a:cubicBezTo>
                <a:lnTo>
                  <a:pt x="106" y="13"/>
                </a:lnTo>
                <a:cubicBezTo>
                  <a:pt x="106" y="6"/>
                  <a:pt x="112" y="0"/>
                  <a:pt x="120" y="0"/>
                </a:cubicBezTo>
                <a:cubicBezTo>
                  <a:pt x="127" y="0"/>
                  <a:pt x="133" y="6"/>
                  <a:pt x="133" y="13"/>
                </a:cubicBezTo>
                <a:lnTo>
                  <a:pt x="133" y="28"/>
                </a:lnTo>
                <a:cubicBezTo>
                  <a:pt x="133" y="35"/>
                  <a:pt x="127" y="41"/>
                  <a:pt x="120" y="41"/>
                </a:cubicBezTo>
                <a:close/>
              </a:path>
            </a:pathLst>
          </a:custGeom>
          <a:solidFill>
            <a:srgbClr val="66211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03" name="Freeform 702"/>
          <p:cNvSpPr/>
          <p:nvPr/>
        </p:nvSpPr>
        <p:spPr>
          <a:xfrm>
            <a:off x="1717200" y="6483456"/>
            <a:ext cx="17712" cy="6048"/>
          </a:xfrm>
          <a:custGeom>
            <a:avLst/>
            <a:gdLst/>
            <a:ahLst/>
            <a:cxnLst/>
            <a:rect l="0" t="0" r="r" b="b"/>
            <a:pathLst>
              <a:path w="41" h="14">
                <a:moveTo>
                  <a:pt x="34" y="14"/>
                </a:moveTo>
                <a:lnTo>
                  <a:pt x="6" y="14"/>
                </a:lnTo>
                <a:cubicBezTo>
                  <a:pt x="3" y="14"/>
                  <a:pt x="0" y="11"/>
                  <a:pt x="0" y="8"/>
                </a:cubicBezTo>
                <a:cubicBezTo>
                  <a:pt x="0" y="4"/>
                  <a:pt x="3" y="0"/>
                  <a:pt x="6" y="0"/>
                </a:cubicBezTo>
                <a:lnTo>
                  <a:pt x="34" y="0"/>
                </a:lnTo>
                <a:cubicBezTo>
                  <a:pt x="38" y="0"/>
                  <a:pt x="41" y="4"/>
                  <a:pt x="41" y="8"/>
                </a:cubicBezTo>
                <a:cubicBezTo>
                  <a:pt x="41" y="11"/>
                  <a:pt x="38" y="14"/>
                  <a:pt x="34" y="14"/>
                </a:cubicBezTo>
                <a:close/>
              </a:path>
            </a:pathLst>
          </a:custGeom>
          <a:solidFill>
            <a:srgbClr val="C1694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04" name="Freeform 703"/>
          <p:cNvSpPr/>
          <p:nvPr/>
        </p:nvSpPr>
        <p:spPr>
          <a:xfrm>
            <a:off x="1664496" y="6439824"/>
            <a:ext cx="123120" cy="33264"/>
          </a:xfrm>
          <a:custGeom>
            <a:avLst/>
            <a:gdLst/>
            <a:ahLst/>
            <a:cxnLst/>
            <a:rect l="0" t="0" r="r" b="b"/>
            <a:pathLst>
              <a:path w="285" h="77">
                <a:moveTo>
                  <a:pt x="47" y="38"/>
                </a:moveTo>
                <a:cubicBezTo>
                  <a:pt x="47" y="60"/>
                  <a:pt x="36" y="77"/>
                  <a:pt x="23" y="77"/>
                </a:cubicBezTo>
                <a:cubicBezTo>
                  <a:pt x="10" y="77"/>
                  <a:pt x="0" y="60"/>
                  <a:pt x="0" y="38"/>
                </a:cubicBezTo>
                <a:cubicBezTo>
                  <a:pt x="0" y="17"/>
                  <a:pt x="10" y="0"/>
                  <a:pt x="23" y="0"/>
                </a:cubicBezTo>
                <a:cubicBezTo>
                  <a:pt x="36" y="0"/>
                  <a:pt x="47" y="17"/>
                  <a:pt x="47" y="38"/>
                </a:cubicBezTo>
                <a:moveTo>
                  <a:pt x="285" y="38"/>
                </a:moveTo>
                <a:cubicBezTo>
                  <a:pt x="285" y="60"/>
                  <a:pt x="274" y="77"/>
                  <a:pt x="261" y="77"/>
                </a:cubicBezTo>
                <a:cubicBezTo>
                  <a:pt x="247" y="77"/>
                  <a:pt x="236" y="60"/>
                  <a:pt x="236" y="38"/>
                </a:cubicBezTo>
                <a:cubicBezTo>
                  <a:pt x="236" y="17"/>
                  <a:pt x="247" y="0"/>
                  <a:pt x="261" y="0"/>
                </a:cubicBezTo>
                <a:cubicBezTo>
                  <a:pt x="274" y="0"/>
                  <a:pt x="285" y="17"/>
                  <a:pt x="285" y="38"/>
                </a:cubicBezTo>
                <a:close/>
              </a:path>
            </a:pathLst>
          </a:custGeom>
          <a:solidFill>
            <a:srgbClr val="FFDC5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5" name="Freeform 704"/>
          <p:cNvSpPr/>
          <p:nvPr/>
        </p:nvSpPr>
        <p:spPr>
          <a:xfrm>
            <a:off x="1667952" y="6382368"/>
            <a:ext cx="116208" cy="75168"/>
          </a:xfrm>
          <a:custGeom>
            <a:avLst/>
            <a:gdLst/>
            <a:ahLst/>
            <a:cxnLst/>
            <a:rect l="0" t="0" r="r" b="b"/>
            <a:pathLst>
              <a:path w="269" h="174">
                <a:moveTo>
                  <a:pt x="135" y="0"/>
                </a:moveTo>
                <a:cubicBezTo>
                  <a:pt x="42" y="0"/>
                  <a:pt x="0" y="63"/>
                  <a:pt x="0" y="115"/>
                </a:cubicBezTo>
                <a:cubicBezTo>
                  <a:pt x="0" y="166"/>
                  <a:pt x="17" y="181"/>
                  <a:pt x="20" y="166"/>
                </a:cubicBezTo>
                <a:cubicBezTo>
                  <a:pt x="32" y="115"/>
                  <a:pt x="62" y="99"/>
                  <a:pt x="62" y="99"/>
                </a:cubicBezTo>
                <a:cubicBezTo>
                  <a:pt x="124" y="151"/>
                  <a:pt x="114" y="109"/>
                  <a:pt x="114" y="109"/>
                </a:cubicBezTo>
                <a:cubicBezTo>
                  <a:pt x="176" y="171"/>
                  <a:pt x="145" y="109"/>
                  <a:pt x="145" y="109"/>
                </a:cubicBezTo>
                <a:cubicBezTo>
                  <a:pt x="166" y="130"/>
                  <a:pt x="228" y="130"/>
                  <a:pt x="228" y="130"/>
                </a:cubicBezTo>
                <a:cubicBezTo>
                  <a:pt x="228" y="130"/>
                  <a:pt x="238" y="146"/>
                  <a:pt x="248" y="166"/>
                </a:cubicBezTo>
                <a:cubicBezTo>
                  <a:pt x="259" y="187"/>
                  <a:pt x="269" y="166"/>
                  <a:pt x="269" y="115"/>
                </a:cubicBezTo>
                <a:cubicBezTo>
                  <a:pt x="269" y="63"/>
                  <a:pt x="217" y="0"/>
                  <a:pt x="135" y="0"/>
                </a:cubicBezTo>
                <a:close/>
              </a:path>
            </a:pathLst>
          </a:custGeom>
          <a:solidFill>
            <a:srgbClr val="FFAC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6" name="Freeform 705"/>
          <p:cNvSpPr/>
          <p:nvPr/>
        </p:nvSpPr>
        <p:spPr>
          <a:xfrm>
            <a:off x="1634256" y="6377616"/>
            <a:ext cx="63504" cy="63504"/>
          </a:xfrm>
          <a:custGeom>
            <a:avLst/>
            <a:gdLst/>
            <a:ahLst/>
            <a:cxnLst/>
            <a:rect l="0" t="0" r="r" b="b"/>
            <a:pathLst>
              <a:path w="147" h="147">
                <a:moveTo>
                  <a:pt x="139" y="39"/>
                </a:moveTo>
                <a:cubicBezTo>
                  <a:pt x="131" y="34"/>
                  <a:pt x="121" y="36"/>
                  <a:pt x="115" y="44"/>
                </a:cubicBezTo>
                <a:lnTo>
                  <a:pt x="107" y="57"/>
                </a:lnTo>
                <a:lnTo>
                  <a:pt x="107" y="27"/>
                </a:lnTo>
                <a:cubicBezTo>
                  <a:pt x="107" y="12"/>
                  <a:pt x="95" y="0"/>
                  <a:pt x="80" y="0"/>
                </a:cubicBezTo>
                <a:lnTo>
                  <a:pt x="26" y="0"/>
                </a:lnTo>
                <a:cubicBezTo>
                  <a:pt x="12" y="0"/>
                  <a:pt x="0" y="12"/>
                  <a:pt x="0" y="27"/>
                </a:cubicBezTo>
                <a:lnTo>
                  <a:pt x="0" y="134"/>
                </a:lnTo>
                <a:cubicBezTo>
                  <a:pt x="0" y="134"/>
                  <a:pt x="0" y="147"/>
                  <a:pt x="13" y="147"/>
                </a:cubicBezTo>
                <a:lnTo>
                  <a:pt x="94" y="147"/>
                </a:lnTo>
                <a:lnTo>
                  <a:pt x="107" y="134"/>
                </a:lnTo>
                <a:lnTo>
                  <a:pt x="107" y="120"/>
                </a:lnTo>
                <a:lnTo>
                  <a:pt x="144" y="63"/>
                </a:lnTo>
                <a:cubicBezTo>
                  <a:pt x="149" y="55"/>
                  <a:pt x="147" y="44"/>
                  <a:pt x="139" y="39"/>
                </a:cubicBezTo>
                <a:close/>
              </a:path>
            </a:pathLst>
          </a:custGeom>
          <a:solidFill>
            <a:srgbClr val="FFDC5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7" name="Freeform 706"/>
          <p:cNvSpPr/>
          <p:nvPr/>
        </p:nvSpPr>
        <p:spPr>
          <a:xfrm>
            <a:off x="1645488" y="6377616"/>
            <a:ext cx="23328" cy="28944"/>
          </a:xfrm>
          <a:custGeom>
            <a:avLst/>
            <a:gdLst/>
            <a:ahLst/>
            <a:cxnLst/>
            <a:rect l="0" t="0" r="r" b="b"/>
            <a:pathLst>
              <a:path w="54" h="67">
                <a:moveTo>
                  <a:pt x="15" y="0"/>
                </a:moveTo>
                <a:lnTo>
                  <a:pt x="15" y="67"/>
                </a:lnTo>
                <a:lnTo>
                  <a:pt x="0" y="67"/>
                </a:lnTo>
                <a:lnTo>
                  <a:pt x="0" y="0"/>
                </a:lnTo>
                <a:lnTo>
                  <a:pt x="15" y="0"/>
                </a:lnTo>
                <a:moveTo>
                  <a:pt x="54" y="0"/>
                </a:moveTo>
                <a:lnTo>
                  <a:pt x="54" y="67"/>
                </a:lnTo>
                <a:lnTo>
                  <a:pt x="41" y="67"/>
                </a:lnTo>
                <a:lnTo>
                  <a:pt x="41" y="0"/>
                </a:lnTo>
                <a:lnTo>
                  <a:pt x="54" y="0"/>
                </a:lnTo>
                <a:close/>
              </a:path>
            </a:pathLst>
          </a:custGeom>
          <a:solidFill>
            <a:srgbClr val="EF964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8" name="Freeform 707"/>
          <p:cNvSpPr/>
          <p:nvPr/>
        </p:nvSpPr>
        <p:spPr>
          <a:xfrm>
            <a:off x="1634256" y="6435072"/>
            <a:ext cx="166320" cy="148608"/>
          </a:xfrm>
          <a:custGeom>
            <a:avLst/>
            <a:gdLst/>
            <a:ahLst/>
            <a:cxnLst/>
            <a:rect l="0" t="0" r="r" b="b"/>
            <a:pathLst>
              <a:path w="385" h="344">
                <a:moveTo>
                  <a:pt x="332" y="225"/>
                </a:moveTo>
                <a:lnTo>
                  <a:pt x="93" y="225"/>
                </a:lnTo>
                <a:lnTo>
                  <a:pt x="106" y="0"/>
                </a:lnTo>
                <a:lnTo>
                  <a:pt x="0" y="0"/>
                </a:lnTo>
                <a:lnTo>
                  <a:pt x="0" y="225"/>
                </a:lnTo>
                <a:cubicBezTo>
                  <a:pt x="0" y="225"/>
                  <a:pt x="0" y="344"/>
                  <a:pt x="106" y="344"/>
                </a:cubicBezTo>
                <a:lnTo>
                  <a:pt x="385" y="344"/>
                </a:lnTo>
                <a:lnTo>
                  <a:pt x="385" y="278"/>
                </a:lnTo>
                <a:cubicBezTo>
                  <a:pt x="385" y="249"/>
                  <a:pt x="361" y="225"/>
                  <a:pt x="332" y="225"/>
                </a:cubicBezTo>
                <a:close/>
              </a:path>
            </a:pathLst>
          </a:custGeom>
          <a:solidFill>
            <a:srgbClr val="4289C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09" name="Freeform 708"/>
          <p:cNvSpPr/>
          <p:nvPr/>
        </p:nvSpPr>
        <p:spPr>
          <a:xfrm>
            <a:off x="1771632" y="6560784"/>
            <a:ext cx="6048" cy="22896"/>
          </a:xfrm>
          <a:custGeom>
            <a:avLst/>
            <a:gdLst/>
            <a:ahLst/>
            <a:cxnLst/>
            <a:rect l="0" t="0" r="r" b="b"/>
            <a:pathLst>
              <a:path w="14" h="53">
                <a:moveTo>
                  <a:pt x="0" y="0"/>
                </a:moveTo>
                <a:lnTo>
                  <a:pt x="14" y="0"/>
                </a:lnTo>
                <a:lnTo>
                  <a:pt x="14" y="53"/>
                </a:lnTo>
                <a:lnTo>
                  <a:pt x="0" y="53"/>
                </a:lnTo>
                <a:lnTo>
                  <a:pt x="0" y="0"/>
                </a:lnTo>
                <a:close/>
              </a:path>
            </a:pathLst>
          </a:custGeom>
          <a:solidFill>
            <a:srgbClr val="2A6797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10" name="Freeform 709"/>
          <p:cNvSpPr/>
          <p:nvPr/>
        </p:nvSpPr>
        <p:spPr>
          <a:xfrm>
            <a:off x="1708560" y="6514992"/>
            <a:ext cx="34560" cy="40176"/>
          </a:xfrm>
          <a:custGeom>
            <a:avLst/>
            <a:gdLst/>
            <a:ahLst/>
            <a:cxnLst/>
            <a:rect l="0" t="0" r="r" b="b"/>
            <a:pathLst>
              <a:path w="80" h="93">
                <a:moveTo>
                  <a:pt x="0" y="0"/>
                </a:moveTo>
                <a:lnTo>
                  <a:pt x="0" y="54"/>
                </a:lnTo>
                <a:cubicBezTo>
                  <a:pt x="0" y="76"/>
                  <a:pt x="18" y="93"/>
                  <a:pt x="41" y="93"/>
                </a:cubicBezTo>
                <a:cubicBezTo>
                  <a:pt x="63" y="93"/>
                  <a:pt x="80" y="76"/>
                  <a:pt x="80" y="54"/>
                </a:cubicBezTo>
                <a:lnTo>
                  <a:pt x="8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DC5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29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1" name="TextBox 710"/>
          <p:cNvSpPr txBox="1"/>
          <p:nvPr/>
        </p:nvSpPr>
        <p:spPr>
          <a:xfrm>
            <a:off x="343008" y="6339600"/>
            <a:ext cx="1186222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SegoeUI"/>
                <a:ea typeface="SegoeUI"/>
              </a:rPr>
              <a:t>Questions? </a:t>
            </a:r>
            <a:endParaRPr lang="en-IN" sz="1600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32945B0-D3CC-A907-7391-61D831DE0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56" y="665747"/>
            <a:ext cx="6063917" cy="68981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6B19ED7-DDBA-FF1B-40BF-53783F2450DD}"/>
              </a:ext>
            </a:extLst>
          </p:cNvPr>
          <p:cNvSpPr/>
          <p:nvPr/>
        </p:nvSpPr>
        <p:spPr>
          <a:xfrm>
            <a:off x="7046124" y="2729805"/>
            <a:ext cx="600375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Q&amp;A</a:t>
            </a:r>
          </a:p>
          <a:p>
            <a:pPr algn="ctr"/>
            <a:r>
              <a:rPr 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Engage and Explore</a:t>
            </a:r>
            <a:r>
              <a:rPr 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29170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AutoShape 2" descr="Interactive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72" name="AutoShape 4" descr="Interactive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2713" y="628650"/>
            <a:ext cx="9324975" cy="697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0"/>
          <p:cNvSpPr/>
          <p:nvPr/>
        </p:nvSpPr>
        <p:spPr>
          <a:xfrm>
            <a:off x="3094128" y="0"/>
            <a:ext cx="7701915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4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DevOps Roles in Industry</a:t>
            </a:r>
            <a:endParaRPr lang="en-US" sz="4050" dirty="0"/>
          </a:p>
        </p:txBody>
      </p:sp>
    </p:spTree>
    <p:extLst>
      <p:ext uri="{BB962C8B-B14F-4D97-AF65-F5344CB8AC3E}">
        <p14:creationId xmlns:p14="http://schemas.microsoft.com/office/powerpoint/2010/main" val="3025405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7443" y="888563"/>
            <a:ext cx="7701915" cy="1287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DevOps Mindset: Bridging Development and Operations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07443" y="2716768"/>
            <a:ext cx="360521" cy="360521"/>
          </a:xfrm>
          <a:prstGeom prst="roundRect">
            <a:avLst>
              <a:gd name="adj" fmla="val 2400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73942" y="2716768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Collaboration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773942" y="3162182"/>
            <a:ext cx="3181469" cy="1977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DevOps promotes a culture of collaboration between development and operations teams, breaking down traditional silos and fostering shared responsibility for the entire software lifecycle.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1389" y="2716768"/>
            <a:ext cx="360521" cy="360521"/>
          </a:xfrm>
          <a:prstGeom prst="roundRect">
            <a:avLst>
              <a:gd name="adj" fmla="val 2400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27888" y="2716768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727888" y="3162181"/>
            <a:ext cx="3181469" cy="1977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Automation is at the heart of DevOps, automating repetitive tasks and workflows, freeing up developers and operations engineers to focus on higher-value activities.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7442" y="5584984"/>
            <a:ext cx="360521" cy="360521"/>
          </a:xfrm>
          <a:prstGeom prst="roundRect">
            <a:avLst>
              <a:gd name="adj" fmla="val 2400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773941" y="5584984"/>
            <a:ext cx="2943463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Continuous Improvement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773941" y="6030397"/>
            <a:ext cx="7135416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DevOps encourages continuous improvement, emphasizing data-driven insights, feedback loops, and iterative refinement, leading to faster and more reliable software delivery.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5914440" y="7362825"/>
            <a:ext cx="595080" cy="224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560" b="0" u="none" strike="noStrike">
                <a:solidFill>
                  <a:srgbClr val="FFF8E1"/>
                </a:solidFill>
                <a:effectLst/>
                <a:uFillTx/>
                <a:latin typeface="RobotoMono"/>
                <a:ea typeface="RobotoMono"/>
              </a:rPr>
              <a:t>Code </a:t>
            </a:r>
            <a:endParaRPr lang="en-IN" sz="156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14640" y="7362825"/>
            <a:ext cx="2021760" cy="224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560" b="0" u="none" strike="noStrike">
                <a:solidFill>
                  <a:srgbClr val="FFF8E1"/>
                </a:solidFill>
                <a:effectLst/>
                <a:uFillTx/>
                <a:latin typeface="RobotoMono"/>
                <a:ea typeface="RobotoMono"/>
              </a:rPr>
              <a:t> Version Control </a:t>
            </a:r>
            <a:endParaRPr lang="en-IN" sz="156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36120" y="7362825"/>
            <a:ext cx="833040" cy="224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560" b="0" u="none" strike="noStrike">
                <a:solidFill>
                  <a:srgbClr val="FFF8E1"/>
                </a:solidFill>
                <a:effectLst/>
                <a:uFillTx/>
                <a:latin typeface="RobotoMono"/>
                <a:ea typeface="RobotoMono"/>
              </a:rPr>
              <a:t> Build </a:t>
            </a:r>
            <a:endParaRPr lang="en-IN" sz="156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65200" y="7380465"/>
            <a:ext cx="196920" cy="198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560" b="0" u="none" strike="noStrike">
                <a:solidFill>
                  <a:srgbClr val="FFF8E1"/>
                </a:solidFill>
                <a:effectLst/>
                <a:uFillTx/>
                <a:latin typeface="Consolas"/>
                <a:ea typeface="Consolas"/>
              </a:rPr>
              <a:t>→</a:t>
            </a:r>
            <a:endParaRPr lang="en-IN" sz="156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73560" y="7362825"/>
            <a:ext cx="714240" cy="224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560" b="0" u="none" strike="noStrike">
                <a:solidFill>
                  <a:srgbClr val="FFF8E1"/>
                </a:solidFill>
                <a:effectLst/>
                <a:uFillTx/>
                <a:latin typeface="RobotoMono"/>
                <a:ea typeface="RobotoMono"/>
              </a:rPr>
              <a:t> Test </a:t>
            </a:r>
            <a:endParaRPr lang="en-IN" sz="156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92560" y="7362825"/>
            <a:ext cx="951840" cy="224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560" b="0" u="none" strike="noStrike">
                <a:solidFill>
                  <a:srgbClr val="FFF8E1"/>
                </a:solidFill>
                <a:effectLst/>
                <a:uFillTx/>
                <a:latin typeface="RobotoMono"/>
                <a:ea typeface="RobotoMono"/>
              </a:rPr>
              <a:t> Deploy </a:t>
            </a:r>
            <a:endParaRPr lang="en-IN" sz="156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548080" y="7362825"/>
            <a:ext cx="1070640" cy="224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560" b="0" u="none" strike="noStrike" dirty="0">
                <a:solidFill>
                  <a:srgbClr val="FFF8E1"/>
                </a:solidFill>
                <a:effectLst/>
                <a:uFillTx/>
                <a:latin typeface="RobotoMono"/>
                <a:ea typeface="RobotoMono"/>
              </a:rPr>
              <a:t> Monitor </a:t>
            </a:r>
            <a:endParaRPr lang="en-IN" sz="156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722400" y="7362825"/>
            <a:ext cx="1070640" cy="224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560" b="0" u="none" strike="noStrike">
                <a:solidFill>
                  <a:srgbClr val="FFF8E1"/>
                </a:solidFill>
                <a:effectLst/>
                <a:uFillTx/>
                <a:latin typeface="RobotoMono"/>
                <a:ea typeface="RobotoMono"/>
              </a:rPr>
              <a:t> Feedback</a:t>
            </a:r>
            <a:endParaRPr lang="en-IN" sz="156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14440" y="7630305"/>
            <a:ext cx="7847640" cy="224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560" b="0" u="none" strike="noStrike">
                <a:solidFill>
                  <a:srgbClr val="FFF8E1"/>
                </a:solidFill>
                <a:effectLst/>
                <a:uFillTx/>
                <a:latin typeface="RobotoMono"/>
                <a:ea typeface="RobotoMono"/>
              </a:rPr>
              <a:t>(Dev)     (Git/GitHub)   (CI)   (CI)    (CD)     (Ops)      (Loop)</a:t>
            </a:r>
            <a:endParaRPr lang="en-IN" sz="156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9"/>
          <p:cNvSpPr/>
          <p:nvPr/>
        </p:nvSpPr>
        <p:spPr>
          <a:xfrm>
            <a:off x="0" y="0"/>
            <a:ext cx="14630544" cy="82296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-18376" y="-91152"/>
            <a:ext cx="14630544" cy="82296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0" y="-1"/>
            <a:ext cx="14612168" cy="7991475"/>
          </a:xfrm>
          <a:custGeom>
            <a:avLst/>
            <a:gdLst/>
            <a:ahLst/>
            <a:cxnLst/>
            <a:rect l="0" t="0" r="r" b="b"/>
            <a:pathLst>
              <a:path w="31830" h="16378">
                <a:moveTo>
                  <a:pt x="0" y="0"/>
                </a:moveTo>
                <a:lnTo>
                  <a:pt x="31830" y="0"/>
                </a:lnTo>
                <a:lnTo>
                  <a:pt x="31830" y="16378"/>
                </a:lnTo>
                <a:lnTo>
                  <a:pt x="0" y="16378"/>
                </a:lnTo>
                <a:lnTo>
                  <a:pt x="0" y="0"/>
                </a:lnTo>
                <a:close/>
              </a:path>
            </a:pathLst>
          </a:custGeom>
          <a:solidFill>
            <a:srgbClr val="F8F9FA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342576" y="1200096"/>
            <a:ext cx="13064976" cy="891648"/>
          </a:xfrm>
          <a:custGeom>
            <a:avLst/>
            <a:gdLst/>
            <a:ahLst/>
            <a:cxnLst/>
            <a:rect l="0" t="0" r="r" b="b"/>
            <a:pathLst>
              <a:path w="30243" h="2064">
                <a:moveTo>
                  <a:pt x="0" y="0"/>
                </a:moveTo>
                <a:lnTo>
                  <a:pt x="30243" y="0"/>
                </a:lnTo>
                <a:lnTo>
                  <a:pt x="30243" y="2064"/>
                </a:lnTo>
                <a:lnTo>
                  <a:pt x="0" y="2064"/>
                </a:lnTo>
                <a:lnTo>
                  <a:pt x="0" y="0"/>
                </a:ln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1600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377136" y="193968"/>
            <a:ext cx="308880" cy="309312"/>
          </a:xfrm>
          <a:custGeom>
            <a:avLst/>
            <a:gdLst/>
            <a:ahLst/>
            <a:cxnLst/>
            <a:rect l="0" t="0" r="r" b="b"/>
            <a:pathLst>
              <a:path w="715" h="716">
                <a:moveTo>
                  <a:pt x="715" y="636"/>
                </a:moveTo>
                <a:cubicBezTo>
                  <a:pt x="715" y="680"/>
                  <a:pt x="679" y="716"/>
                  <a:pt x="636" y="716"/>
                </a:cubicBezTo>
                <a:lnTo>
                  <a:pt x="79" y="716"/>
                </a:lnTo>
                <a:cubicBezTo>
                  <a:pt x="35" y="716"/>
                  <a:pt x="0" y="680"/>
                  <a:pt x="0" y="636"/>
                </a:cubicBezTo>
                <a:lnTo>
                  <a:pt x="0" y="80"/>
                </a:lnTo>
                <a:cubicBezTo>
                  <a:pt x="0" y="36"/>
                  <a:pt x="35" y="0"/>
                  <a:pt x="79" y="0"/>
                </a:cubicBezTo>
                <a:lnTo>
                  <a:pt x="636" y="0"/>
                </a:lnTo>
                <a:cubicBezTo>
                  <a:pt x="679" y="0"/>
                  <a:pt x="715" y="36"/>
                  <a:pt x="715" y="80"/>
                </a:cubicBezTo>
                <a:lnTo>
                  <a:pt x="715" y="636"/>
                </a:lnTo>
                <a:close/>
              </a:path>
            </a:pathLst>
          </a:custGeom>
          <a:solidFill>
            <a:srgbClr val="3B88C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1600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411264" y="228528"/>
            <a:ext cx="240192" cy="240192"/>
          </a:xfrm>
          <a:custGeom>
            <a:avLst/>
            <a:gdLst/>
            <a:ahLst/>
            <a:cxnLst/>
            <a:rect l="0" t="0" r="r" b="b"/>
            <a:pathLst>
              <a:path w="556" h="556">
                <a:moveTo>
                  <a:pt x="418" y="419"/>
                </a:moveTo>
                <a:cubicBezTo>
                  <a:pt x="341" y="496"/>
                  <a:pt x="215" y="496"/>
                  <a:pt x="137" y="419"/>
                </a:cubicBezTo>
                <a:cubicBezTo>
                  <a:pt x="93" y="374"/>
                  <a:pt x="74" y="314"/>
                  <a:pt x="81" y="255"/>
                </a:cubicBezTo>
                <a:lnTo>
                  <a:pt x="1" y="262"/>
                </a:lnTo>
                <a:cubicBezTo>
                  <a:pt x="-4" y="339"/>
                  <a:pt x="23" y="417"/>
                  <a:pt x="81" y="475"/>
                </a:cubicBezTo>
                <a:cubicBezTo>
                  <a:pt x="190" y="583"/>
                  <a:pt x="366" y="583"/>
                  <a:pt x="475" y="475"/>
                </a:cubicBezTo>
                <a:lnTo>
                  <a:pt x="531" y="531"/>
                </a:lnTo>
                <a:lnTo>
                  <a:pt x="548" y="346"/>
                </a:lnTo>
                <a:lnTo>
                  <a:pt x="362" y="363"/>
                </a:lnTo>
                <a:lnTo>
                  <a:pt x="418" y="419"/>
                </a:lnTo>
                <a:moveTo>
                  <a:pt x="475" y="81"/>
                </a:moveTo>
                <a:cubicBezTo>
                  <a:pt x="366" y="-27"/>
                  <a:pt x="190" y="-27"/>
                  <a:pt x="81" y="81"/>
                </a:cubicBezTo>
                <a:lnTo>
                  <a:pt x="25" y="25"/>
                </a:lnTo>
                <a:lnTo>
                  <a:pt x="8" y="210"/>
                </a:lnTo>
                <a:lnTo>
                  <a:pt x="194" y="193"/>
                </a:lnTo>
                <a:lnTo>
                  <a:pt x="137" y="137"/>
                </a:lnTo>
                <a:cubicBezTo>
                  <a:pt x="215" y="60"/>
                  <a:pt x="341" y="60"/>
                  <a:pt x="418" y="137"/>
                </a:cubicBezTo>
                <a:cubicBezTo>
                  <a:pt x="464" y="182"/>
                  <a:pt x="482" y="242"/>
                  <a:pt x="476" y="300"/>
                </a:cubicBezTo>
                <a:lnTo>
                  <a:pt x="556" y="293"/>
                </a:lnTo>
                <a:cubicBezTo>
                  <a:pt x="560" y="217"/>
                  <a:pt x="533" y="139"/>
                  <a:pt x="475" y="8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5952" y="136944"/>
            <a:ext cx="1612621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2C3E50"/>
                </a:solidFill>
                <a:latin typeface="Lato" pitchFamily="34" charset="0"/>
                <a:ea typeface="SegoeUI"/>
              </a:rPr>
              <a:t> What is </a:t>
            </a:r>
            <a:r>
              <a:rPr lang="en-IN" sz="1600" b="1" dirty="0" err="1">
                <a:solidFill>
                  <a:srgbClr val="2C3E50"/>
                </a:solidFill>
                <a:latin typeface="Lato" pitchFamily="34" charset="0"/>
                <a:ea typeface="SegoeUI"/>
              </a:rPr>
              <a:t>DevOps</a:t>
            </a:r>
            <a:r>
              <a:rPr lang="en-IN" sz="1600" b="1" dirty="0">
                <a:solidFill>
                  <a:srgbClr val="2C3E50"/>
                </a:solidFill>
                <a:latin typeface="Lato" pitchFamily="34" charset="0"/>
                <a:ea typeface="SegoeUI"/>
              </a:rPr>
              <a:t>?</a:t>
            </a:r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43008" y="750384"/>
            <a:ext cx="4405052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Lato" pitchFamily="34" charset="0"/>
                <a:ea typeface="SegoeUI"/>
              </a:rPr>
              <a:t>The Bridge Between Development &amp; Operations</a:t>
            </a:r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1376" y="1361664"/>
            <a:ext cx="517770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FFF8E1"/>
                </a:solidFill>
                <a:latin typeface="Lato" pitchFamily="34" charset="0"/>
                <a:ea typeface="RobotoMono"/>
              </a:rPr>
              <a:t>Code </a:t>
            </a:r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171584" y="1382832"/>
            <a:ext cx="205184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FFF8E1"/>
                </a:solidFill>
                <a:latin typeface="Lato" pitchFamily="34" charset="0"/>
                <a:ea typeface="Consolas"/>
              </a:rPr>
              <a:t>→</a:t>
            </a:r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01616" y="1361664"/>
            <a:ext cx="1516441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FFF8E1"/>
                </a:solidFill>
                <a:latin typeface="Lato" pitchFamily="34" charset="0"/>
                <a:ea typeface="RobotoMono"/>
              </a:rPr>
              <a:t> Version Control </a:t>
            </a:r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717360" y="1382832"/>
            <a:ext cx="205184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FFF8E1"/>
                </a:solidFill>
                <a:latin typeface="Lato" pitchFamily="34" charset="0"/>
                <a:ea typeface="Consolas"/>
              </a:rPr>
              <a:t>→</a:t>
            </a:r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47392" y="1361664"/>
            <a:ext cx="628377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FFF8E1"/>
                </a:solidFill>
                <a:latin typeface="Lato" pitchFamily="34" charset="0"/>
                <a:ea typeface="RobotoMono"/>
              </a:rPr>
              <a:t>   Build </a:t>
            </a:r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42288" y="1382832"/>
            <a:ext cx="205184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FFF8E1"/>
                </a:solidFill>
                <a:latin typeface="Lato" pitchFamily="34" charset="0"/>
                <a:ea typeface="Consolas"/>
              </a:rPr>
              <a:t>→</a:t>
            </a:r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72320" y="1361664"/>
            <a:ext cx="556243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FFF8E1"/>
                </a:solidFill>
                <a:latin typeface="Lato" pitchFamily="34" charset="0"/>
                <a:ea typeface="RobotoMono"/>
              </a:rPr>
              <a:t>   Test </a:t>
            </a:r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24656" y="1382832"/>
            <a:ext cx="205184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FFF8E1"/>
                </a:solidFill>
                <a:latin typeface="Lato" pitchFamily="34" charset="0"/>
                <a:ea typeface="Consolas"/>
              </a:rPr>
              <a:t>→</a:t>
            </a:r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955120" y="1361664"/>
            <a:ext cx="807913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FFF8E1"/>
                </a:solidFill>
                <a:latin typeface="Lato" pitchFamily="34" charset="0"/>
                <a:ea typeface="RobotoMono"/>
              </a:rPr>
              <a:t>   Deploy </a:t>
            </a:r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091712" y="1382832"/>
            <a:ext cx="205184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FFF8E1"/>
                </a:solidFill>
                <a:latin typeface="Lato" pitchFamily="34" charset="0"/>
                <a:ea typeface="Consolas"/>
              </a:rPr>
              <a:t>→</a:t>
            </a:r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221744" y="1361664"/>
            <a:ext cx="904094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FFF8E1"/>
                </a:solidFill>
                <a:latin typeface="Lato" pitchFamily="34" charset="0"/>
                <a:ea typeface="RobotoMono"/>
              </a:rPr>
              <a:t>   Monitor </a:t>
            </a:r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500464" y="1382832"/>
            <a:ext cx="205184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FFF8E1"/>
                </a:solidFill>
                <a:latin typeface="Lato" pitchFamily="34" charset="0"/>
                <a:ea typeface="Consolas"/>
              </a:rPr>
              <a:t>→</a:t>
            </a:r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630928" y="1361664"/>
            <a:ext cx="989053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FFF8E1"/>
                </a:solidFill>
                <a:latin typeface="Lato" pitchFamily="34" charset="0"/>
                <a:ea typeface="RobotoMono"/>
              </a:rPr>
              <a:t>   Feedback</a:t>
            </a:r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1376" y="1682640"/>
            <a:ext cx="9089027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FFF8E1"/>
                </a:solidFill>
                <a:latin typeface="Lato" pitchFamily="34" charset="0"/>
                <a:ea typeface="RobotoMono"/>
              </a:rPr>
              <a:t>(Dev)     (Git/</a:t>
            </a:r>
            <a:r>
              <a:rPr lang="en-IN" sz="1600" dirty="0" err="1">
                <a:solidFill>
                  <a:srgbClr val="FFF8E1"/>
                </a:solidFill>
                <a:latin typeface="Lato" pitchFamily="34" charset="0"/>
                <a:ea typeface="RobotoMono"/>
              </a:rPr>
              <a:t>GitHub</a:t>
            </a:r>
            <a:r>
              <a:rPr lang="en-IN" sz="1600" dirty="0">
                <a:solidFill>
                  <a:srgbClr val="FFF8E1"/>
                </a:solidFill>
                <a:latin typeface="Lato" pitchFamily="34" charset="0"/>
                <a:ea typeface="RobotoMono"/>
              </a:rPr>
              <a:t>)                                          (CI)                   (CI)                (CD)                          (Ops)                          (Loop)</a:t>
            </a:r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582768" y="2891376"/>
            <a:ext cx="69120" cy="69120"/>
          </a:xfrm>
          <a:custGeom>
            <a:avLst/>
            <a:gdLst/>
            <a:ahLst/>
            <a:cxnLst/>
            <a:rect l="0" t="0" r="r" b="b"/>
            <a:pathLst>
              <a:path w="160" h="160">
                <a:moveTo>
                  <a:pt x="160" y="81"/>
                </a:moveTo>
                <a:cubicBezTo>
                  <a:pt x="160" y="91"/>
                  <a:pt x="158" y="101"/>
                  <a:pt x="154" y="111"/>
                </a:cubicBezTo>
                <a:cubicBezTo>
                  <a:pt x="149" y="121"/>
                  <a:pt x="143" y="130"/>
                  <a:pt x="135" y="137"/>
                </a:cubicBezTo>
                <a:cubicBezTo>
                  <a:pt x="128" y="144"/>
                  <a:pt x="119" y="150"/>
                  <a:pt x="110" y="154"/>
                </a:cubicBezTo>
                <a:cubicBezTo>
                  <a:pt x="100" y="158"/>
                  <a:pt x="90" y="160"/>
                  <a:pt x="79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39" y="150"/>
                  <a:pt x="31" y="144"/>
                  <a:pt x="23" y="137"/>
                </a:cubicBezTo>
                <a:cubicBezTo>
                  <a:pt x="16" y="130"/>
                  <a:pt x="10" y="121"/>
                  <a:pt x="6" y="111"/>
                </a:cubicBezTo>
                <a:cubicBezTo>
                  <a:pt x="2" y="101"/>
                  <a:pt x="0" y="91"/>
                  <a:pt x="0" y="81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41"/>
                  <a:pt x="16" y="32"/>
                  <a:pt x="23" y="25"/>
                </a:cubicBezTo>
                <a:cubicBezTo>
                  <a:pt x="31" y="16"/>
                  <a:pt x="39" y="11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1"/>
                  <a:pt x="128" y="16"/>
                  <a:pt x="135" y="25"/>
                </a:cubicBezTo>
                <a:cubicBezTo>
                  <a:pt x="143" y="32"/>
                  <a:pt x="149" y="41"/>
                  <a:pt x="154" y="50"/>
                </a:cubicBezTo>
                <a:cubicBezTo>
                  <a:pt x="158" y="60"/>
                  <a:pt x="160" y="70"/>
                  <a:pt x="160" y="81"/>
                </a:cubicBez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1600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822528" y="2800224"/>
            <a:ext cx="206496" cy="206064"/>
          </a:xfrm>
          <a:custGeom>
            <a:avLst/>
            <a:gdLst/>
            <a:ahLst/>
            <a:cxnLst/>
            <a:rect l="0" t="0" r="r" b="b"/>
            <a:pathLst>
              <a:path w="478" h="477">
                <a:moveTo>
                  <a:pt x="478" y="424"/>
                </a:moveTo>
                <a:cubicBezTo>
                  <a:pt x="478" y="453"/>
                  <a:pt x="454" y="477"/>
                  <a:pt x="425" y="477"/>
                </a:cubicBezTo>
                <a:lnTo>
                  <a:pt x="53" y="477"/>
                </a:lnTo>
                <a:cubicBezTo>
                  <a:pt x="24" y="477"/>
                  <a:pt x="0" y="453"/>
                  <a:pt x="0" y="424"/>
                </a:cubicBezTo>
                <a:lnTo>
                  <a:pt x="0" y="53"/>
                </a:lnTo>
                <a:cubicBezTo>
                  <a:pt x="0" y="23"/>
                  <a:pt x="24" y="0"/>
                  <a:pt x="53" y="0"/>
                </a:cubicBezTo>
                <a:lnTo>
                  <a:pt x="425" y="0"/>
                </a:lnTo>
                <a:cubicBezTo>
                  <a:pt x="454" y="0"/>
                  <a:pt x="478" y="23"/>
                  <a:pt x="478" y="53"/>
                </a:cubicBezTo>
                <a:lnTo>
                  <a:pt x="478" y="424"/>
                </a:lnTo>
                <a:close/>
              </a:path>
            </a:pathLst>
          </a:custGeom>
          <a:solidFill>
            <a:srgbClr val="77B25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855360" y="2834352"/>
            <a:ext cx="141696" cy="139104"/>
          </a:xfrm>
          <a:custGeom>
            <a:avLst/>
            <a:gdLst/>
            <a:ahLst/>
            <a:cxnLst/>
            <a:rect l="0" t="0" r="r" b="b"/>
            <a:pathLst>
              <a:path w="328" h="322">
                <a:moveTo>
                  <a:pt x="313" y="5"/>
                </a:moveTo>
                <a:cubicBezTo>
                  <a:pt x="298" y="-5"/>
                  <a:pt x="277" y="-1"/>
                  <a:pt x="267" y="15"/>
                </a:cubicBezTo>
                <a:lnTo>
                  <a:pt x="122" y="238"/>
                </a:lnTo>
                <a:lnTo>
                  <a:pt x="56" y="176"/>
                </a:lnTo>
                <a:cubicBezTo>
                  <a:pt x="42" y="164"/>
                  <a:pt x="21" y="165"/>
                  <a:pt x="9" y="178"/>
                </a:cubicBezTo>
                <a:cubicBezTo>
                  <a:pt x="-4" y="191"/>
                  <a:pt x="-3" y="212"/>
                  <a:pt x="11" y="225"/>
                </a:cubicBezTo>
                <a:lnTo>
                  <a:pt x="106" y="313"/>
                </a:lnTo>
                <a:cubicBezTo>
                  <a:pt x="112" y="319"/>
                  <a:pt x="120" y="322"/>
                  <a:pt x="128" y="322"/>
                </a:cubicBezTo>
                <a:cubicBezTo>
                  <a:pt x="137" y="322"/>
                  <a:pt x="150" y="318"/>
                  <a:pt x="157" y="307"/>
                </a:cubicBezTo>
                <a:cubicBezTo>
                  <a:pt x="162" y="300"/>
                  <a:pt x="323" y="52"/>
                  <a:pt x="323" y="52"/>
                </a:cubicBezTo>
                <a:cubicBezTo>
                  <a:pt x="333" y="36"/>
                  <a:pt x="328" y="15"/>
                  <a:pt x="313" y="5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43008" y="2282256"/>
            <a:ext cx="1032334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b="1" dirty="0">
                <a:solidFill>
                  <a:srgbClr val="455A64"/>
                </a:solidFill>
                <a:latin typeface="Lato" pitchFamily="34" charset="0"/>
                <a:ea typeface="SegoeUI"/>
              </a:rPr>
              <a:t>Key Pillars:</a:t>
            </a:r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582768" y="3223152"/>
            <a:ext cx="69120" cy="68688"/>
          </a:xfrm>
          <a:custGeom>
            <a:avLst/>
            <a:gdLst/>
            <a:ahLst/>
            <a:cxnLst/>
            <a:rect l="0" t="0" r="r" b="b"/>
            <a:pathLst>
              <a:path w="160" h="159">
                <a:moveTo>
                  <a:pt x="160" y="80"/>
                </a:moveTo>
                <a:cubicBezTo>
                  <a:pt x="160" y="91"/>
                  <a:pt x="158" y="101"/>
                  <a:pt x="154" y="110"/>
                </a:cubicBezTo>
                <a:cubicBezTo>
                  <a:pt x="149" y="120"/>
                  <a:pt x="143" y="129"/>
                  <a:pt x="135" y="136"/>
                </a:cubicBezTo>
                <a:cubicBezTo>
                  <a:pt x="128" y="144"/>
                  <a:pt x="119" y="149"/>
                  <a:pt x="110" y="153"/>
                </a:cubicBezTo>
                <a:cubicBezTo>
                  <a:pt x="100" y="157"/>
                  <a:pt x="90" y="159"/>
                  <a:pt x="79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39" y="149"/>
                  <a:pt x="31" y="144"/>
                  <a:pt x="23" y="136"/>
                </a:cubicBezTo>
                <a:cubicBezTo>
                  <a:pt x="16" y="129"/>
                  <a:pt x="10" y="120"/>
                  <a:pt x="6" y="110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59"/>
                  <a:pt x="6" y="50"/>
                </a:cubicBezTo>
                <a:cubicBezTo>
                  <a:pt x="10" y="39"/>
                  <a:pt x="16" y="30"/>
                  <a:pt x="23" y="23"/>
                </a:cubicBezTo>
                <a:cubicBezTo>
                  <a:pt x="31" y="16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8" y="16"/>
                  <a:pt x="135" y="23"/>
                </a:cubicBezTo>
                <a:cubicBezTo>
                  <a:pt x="143" y="30"/>
                  <a:pt x="149" y="39"/>
                  <a:pt x="154" y="50"/>
                </a:cubicBezTo>
                <a:cubicBezTo>
                  <a:pt x="158" y="59"/>
                  <a:pt x="160" y="70"/>
                  <a:pt x="160" y="80"/>
                </a:cubicBez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1600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822528" y="3143232"/>
            <a:ext cx="206496" cy="206064"/>
          </a:xfrm>
          <a:custGeom>
            <a:avLst/>
            <a:gdLst/>
            <a:ahLst/>
            <a:cxnLst/>
            <a:rect l="0" t="0" r="r" b="b"/>
            <a:pathLst>
              <a:path w="478" h="477">
                <a:moveTo>
                  <a:pt x="478" y="424"/>
                </a:moveTo>
                <a:cubicBezTo>
                  <a:pt x="478" y="453"/>
                  <a:pt x="454" y="477"/>
                  <a:pt x="425" y="477"/>
                </a:cubicBezTo>
                <a:lnTo>
                  <a:pt x="53" y="477"/>
                </a:lnTo>
                <a:cubicBezTo>
                  <a:pt x="24" y="477"/>
                  <a:pt x="0" y="453"/>
                  <a:pt x="0" y="424"/>
                </a:cubicBezTo>
                <a:lnTo>
                  <a:pt x="0" y="52"/>
                </a:lnTo>
                <a:cubicBezTo>
                  <a:pt x="0" y="23"/>
                  <a:pt x="24" y="0"/>
                  <a:pt x="53" y="0"/>
                </a:cubicBezTo>
                <a:lnTo>
                  <a:pt x="425" y="0"/>
                </a:lnTo>
                <a:cubicBezTo>
                  <a:pt x="454" y="0"/>
                  <a:pt x="478" y="23"/>
                  <a:pt x="478" y="52"/>
                </a:cubicBezTo>
                <a:lnTo>
                  <a:pt x="478" y="424"/>
                </a:lnTo>
                <a:close/>
              </a:path>
            </a:pathLst>
          </a:custGeom>
          <a:solidFill>
            <a:srgbClr val="77B25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855360" y="3176928"/>
            <a:ext cx="141696" cy="139104"/>
          </a:xfrm>
          <a:custGeom>
            <a:avLst/>
            <a:gdLst/>
            <a:ahLst/>
            <a:cxnLst/>
            <a:rect l="0" t="0" r="r" b="b"/>
            <a:pathLst>
              <a:path w="328" h="322">
                <a:moveTo>
                  <a:pt x="313" y="6"/>
                </a:moveTo>
                <a:cubicBezTo>
                  <a:pt x="298" y="-4"/>
                  <a:pt x="277" y="0"/>
                  <a:pt x="267" y="15"/>
                </a:cubicBezTo>
                <a:lnTo>
                  <a:pt x="122" y="238"/>
                </a:lnTo>
                <a:lnTo>
                  <a:pt x="56" y="176"/>
                </a:lnTo>
                <a:cubicBezTo>
                  <a:pt x="42" y="163"/>
                  <a:pt x="21" y="164"/>
                  <a:pt x="9" y="178"/>
                </a:cubicBezTo>
                <a:cubicBezTo>
                  <a:pt x="-4" y="192"/>
                  <a:pt x="-3" y="213"/>
                  <a:pt x="11" y="225"/>
                </a:cubicBezTo>
                <a:lnTo>
                  <a:pt x="106" y="314"/>
                </a:lnTo>
                <a:cubicBezTo>
                  <a:pt x="112" y="320"/>
                  <a:pt x="120" y="322"/>
                  <a:pt x="128" y="322"/>
                </a:cubicBezTo>
                <a:cubicBezTo>
                  <a:pt x="137" y="322"/>
                  <a:pt x="150" y="319"/>
                  <a:pt x="157" y="307"/>
                </a:cubicBezTo>
                <a:cubicBezTo>
                  <a:pt x="162" y="301"/>
                  <a:pt x="323" y="51"/>
                  <a:pt x="323" y="51"/>
                </a:cubicBezTo>
                <a:cubicBezTo>
                  <a:pt x="333" y="36"/>
                  <a:pt x="328" y="16"/>
                  <a:pt x="313" y="6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035504" y="2773440"/>
            <a:ext cx="4542782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Lato" pitchFamily="34" charset="0"/>
                <a:ea typeface="SegoeUI"/>
              </a:rPr>
              <a:t> </a:t>
            </a:r>
            <a:r>
              <a:rPr lang="en-IN" sz="1600" b="1" dirty="0">
                <a:solidFill>
                  <a:srgbClr val="455A64"/>
                </a:solidFill>
                <a:latin typeface="Lato" pitchFamily="34" charset="0"/>
                <a:ea typeface="SegoeUI"/>
              </a:rPr>
              <a:t>Continuous Integration (CI) </a:t>
            </a:r>
            <a:r>
              <a:rPr lang="en-IN" sz="1600" dirty="0">
                <a:solidFill>
                  <a:srgbClr val="455A64"/>
                </a:solidFill>
                <a:latin typeface="Lato" pitchFamily="34" charset="0"/>
                <a:ea typeface="SegoeUI"/>
              </a:rPr>
              <a:t>- Automated testing</a:t>
            </a:r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70" name="Freeform 69"/>
          <p:cNvSpPr/>
          <p:nvPr/>
        </p:nvSpPr>
        <p:spPr>
          <a:xfrm>
            <a:off x="582768" y="3565728"/>
            <a:ext cx="69120" cy="69120"/>
          </a:xfrm>
          <a:custGeom>
            <a:avLst/>
            <a:gdLst/>
            <a:ahLst/>
            <a:cxnLst/>
            <a:rect l="0" t="0" r="r" b="b"/>
            <a:pathLst>
              <a:path w="160" h="160">
                <a:moveTo>
                  <a:pt x="160" y="81"/>
                </a:moveTo>
                <a:cubicBezTo>
                  <a:pt x="160" y="91"/>
                  <a:pt x="158" y="102"/>
                  <a:pt x="154" y="111"/>
                </a:cubicBezTo>
                <a:cubicBezTo>
                  <a:pt x="149" y="121"/>
                  <a:pt x="143" y="130"/>
                  <a:pt x="135" y="137"/>
                </a:cubicBezTo>
                <a:cubicBezTo>
                  <a:pt x="128" y="144"/>
                  <a:pt x="119" y="150"/>
                  <a:pt x="110" y="154"/>
                </a:cubicBezTo>
                <a:cubicBezTo>
                  <a:pt x="100" y="158"/>
                  <a:pt x="90" y="160"/>
                  <a:pt x="79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39" y="150"/>
                  <a:pt x="31" y="144"/>
                  <a:pt x="23" y="137"/>
                </a:cubicBezTo>
                <a:cubicBezTo>
                  <a:pt x="16" y="130"/>
                  <a:pt x="10" y="121"/>
                  <a:pt x="6" y="111"/>
                </a:cubicBezTo>
                <a:cubicBezTo>
                  <a:pt x="2" y="102"/>
                  <a:pt x="0" y="91"/>
                  <a:pt x="0" y="81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40"/>
                  <a:pt x="16" y="31"/>
                  <a:pt x="23" y="24"/>
                </a:cubicBezTo>
                <a:cubicBezTo>
                  <a:pt x="31" y="16"/>
                  <a:pt x="39" y="11"/>
                  <a:pt x="49" y="7"/>
                </a:cubicBezTo>
                <a:cubicBezTo>
                  <a:pt x="59" y="3"/>
                  <a:pt x="69" y="0"/>
                  <a:pt x="79" y="0"/>
                </a:cubicBezTo>
                <a:cubicBezTo>
                  <a:pt x="90" y="0"/>
                  <a:pt x="100" y="3"/>
                  <a:pt x="110" y="7"/>
                </a:cubicBezTo>
                <a:cubicBezTo>
                  <a:pt x="119" y="11"/>
                  <a:pt x="128" y="16"/>
                  <a:pt x="135" y="24"/>
                </a:cubicBezTo>
                <a:cubicBezTo>
                  <a:pt x="143" y="31"/>
                  <a:pt x="149" y="40"/>
                  <a:pt x="154" y="50"/>
                </a:cubicBezTo>
                <a:cubicBezTo>
                  <a:pt x="158" y="60"/>
                  <a:pt x="160" y="70"/>
                  <a:pt x="160" y="81"/>
                </a:cubicBez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1600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822528" y="3485808"/>
            <a:ext cx="206496" cy="194832"/>
          </a:xfrm>
          <a:custGeom>
            <a:avLst/>
            <a:gdLst/>
            <a:ahLst/>
            <a:cxnLst/>
            <a:rect l="0" t="0" r="r" b="b"/>
            <a:pathLst>
              <a:path w="478" h="451">
                <a:moveTo>
                  <a:pt x="478" y="401"/>
                </a:moveTo>
                <a:cubicBezTo>
                  <a:pt x="478" y="429"/>
                  <a:pt x="454" y="451"/>
                  <a:pt x="425" y="451"/>
                </a:cubicBezTo>
                <a:lnTo>
                  <a:pt x="53" y="451"/>
                </a:lnTo>
                <a:cubicBezTo>
                  <a:pt x="24" y="451"/>
                  <a:pt x="0" y="429"/>
                  <a:pt x="0" y="401"/>
                </a:cubicBezTo>
                <a:lnTo>
                  <a:pt x="0" y="50"/>
                </a:lnTo>
                <a:cubicBezTo>
                  <a:pt x="0" y="23"/>
                  <a:pt x="24" y="0"/>
                  <a:pt x="53" y="0"/>
                </a:cubicBezTo>
                <a:lnTo>
                  <a:pt x="425" y="0"/>
                </a:lnTo>
                <a:cubicBezTo>
                  <a:pt x="454" y="0"/>
                  <a:pt x="478" y="23"/>
                  <a:pt x="478" y="50"/>
                </a:cubicBezTo>
                <a:lnTo>
                  <a:pt x="478" y="401"/>
                </a:lnTo>
                <a:close/>
              </a:path>
            </a:pathLst>
          </a:custGeom>
          <a:solidFill>
            <a:srgbClr val="77B25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72" name="Freeform 71"/>
          <p:cNvSpPr/>
          <p:nvPr/>
        </p:nvSpPr>
        <p:spPr>
          <a:xfrm>
            <a:off x="855360" y="3518208"/>
            <a:ext cx="141696" cy="131328"/>
          </a:xfrm>
          <a:custGeom>
            <a:avLst/>
            <a:gdLst/>
            <a:ahLst/>
            <a:cxnLst/>
            <a:rect l="0" t="0" r="r" b="b"/>
            <a:pathLst>
              <a:path w="328" h="304">
                <a:moveTo>
                  <a:pt x="313" y="5"/>
                </a:moveTo>
                <a:cubicBezTo>
                  <a:pt x="298" y="-5"/>
                  <a:pt x="277" y="0"/>
                  <a:pt x="267" y="14"/>
                </a:cubicBezTo>
                <a:lnTo>
                  <a:pt x="122" y="225"/>
                </a:lnTo>
                <a:lnTo>
                  <a:pt x="56" y="166"/>
                </a:lnTo>
                <a:cubicBezTo>
                  <a:pt x="42" y="154"/>
                  <a:pt x="21" y="155"/>
                  <a:pt x="9" y="167"/>
                </a:cubicBezTo>
                <a:cubicBezTo>
                  <a:pt x="-4" y="180"/>
                  <a:pt x="-3" y="201"/>
                  <a:pt x="11" y="212"/>
                </a:cubicBezTo>
                <a:lnTo>
                  <a:pt x="106" y="296"/>
                </a:lnTo>
                <a:cubicBezTo>
                  <a:pt x="112" y="301"/>
                  <a:pt x="120" y="304"/>
                  <a:pt x="128" y="304"/>
                </a:cubicBezTo>
                <a:cubicBezTo>
                  <a:pt x="137" y="304"/>
                  <a:pt x="150" y="300"/>
                  <a:pt x="157" y="290"/>
                </a:cubicBezTo>
                <a:cubicBezTo>
                  <a:pt x="162" y="283"/>
                  <a:pt x="323" y="48"/>
                  <a:pt x="323" y="48"/>
                </a:cubicBezTo>
                <a:cubicBezTo>
                  <a:pt x="333" y="34"/>
                  <a:pt x="328" y="14"/>
                  <a:pt x="313" y="5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35504" y="3105216"/>
            <a:ext cx="6056017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Lato" pitchFamily="34" charset="0"/>
                <a:ea typeface="SegoeUI"/>
              </a:rPr>
              <a:t> </a:t>
            </a:r>
            <a:r>
              <a:rPr lang="en-IN" sz="1600" b="1" dirty="0">
                <a:solidFill>
                  <a:srgbClr val="455A64"/>
                </a:solidFill>
                <a:latin typeface="Lato" pitchFamily="34" charset="0"/>
                <a:ea typeface="SegoeUI"/>
              </a:rPr>
              <a:t>Continuous Delivery/Deployment (CD) </a:t>
            </a:r>
            <a:r>
              <a:rPr lang="en-IN" sz="1600" dirty="0">
                <a:solidFill>
                  <a:srgbClr val="455A64"/>
                </a:solidFill>
                <a:latin typeface="Lato" pitchFamily="34" charset="0"/>
                <a:ea typeface="SegoeUI"/>
              </a:rPr>
              <a:t>- Automated deployment</a:t>
            </a:r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74" name="Freeform 73"/>
          <p:cNvSpPr/>
          <p:nvPr/>
        </p:nvSpPr>
        <p:spPr>
          <a:xfrm>
            <a:off x="582768" y="3897504"/>
            <a:ext cx="69120" cy="69120"/>
          </a:xfrm>
          <a:custGeom>
            <a:avLst/>
            <a:gdLst/>
            <a:ahLst/>
            <a:cxnLst/>
            <a:rect l="0" t="0" r="r" b="b"/>
            <a:pathLst>
              <a:path w="160" h="160">
                <a:moveTo>
                  <a:pt x="160" y="80"/>
                </a:moveTo>
                <a:cubicBezTo>
                  <a:pt x="160" y="91"/>
                  <a:pt x="158" y="101"/>
                  <a:pt x="154" y="111"/>
                </a:cubicBezTo>
                <a:cubicBezTo>
                  <a:pt x="149" y="120"/>
                  <a:pt x="143" y="129"/>
                  <a:pt x="135" y="136"/>
                </a:cubicBezTo>
                <a:cubicBezTo>
                  <a:pt x="128" y="144"/>
                  <a:pt x="119" y="149"/>
                  <a:pt x="110" y="153"/>
                </a:cubicBezTo>
                <a:cubicBezTo>
                  <a:pt x="100" y="158"/>
                  <a:pt x="90" y="160"/>
                  <a:pt x="79" y="160"/>
                </a:cubicBezTo>
                <a:cubicBezTo>
                  <a:pt x="69" y="160"/>
                  <a:pt x="59" y="158"/>
                  <a:pt x="49" y="153"/>
                </a:cubicBezTo>
                <a:cubicBezTo>
                  <a:pt x="39" y="149"/>
                  <a:pt x="31" y="144"/>
                  <a:pt x="23" y="136"/>
                </a:cubicBezTo>
                <a:cubicBezTo>
                  <a:pt x="16" y="129"/>
                  <a:pt x="10" y="120"/>
                  <a:pt x="6" y="111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59"/>
                  <a:pt x="6" y="49"/>
                </a:cubicBezTo>
                <a:cubicBezTo>
                  <a:pt x="10" y="39"/>
                  <a:pt x="16" y="30"/>
                  <a:pt x="23" y="23"/>
                </a:cubicBezTo>
                <a:cubicBezTo>
                  <a:pt x="31" y="16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8" y="16"/>
                  <a:pt x="135" y="23"/>
                </a:cubicBezTo>
                <a:cubicBezTo>
                  <a:pt x="143" y="30"/>
                  <a:pt x="149" y="39"/>
                  <a:pt x="154" y="49"/>
                </a:cubicBezTo>
                <a:cubicBezTo>
                  <a:pt x="158" y="59"/>
                  <a:pt x="160" y="70"/>
                  <a:pt x="160" y="80"/>
                </a:cubicBezTo>
                <a:close/>
              </a:path>
            </a:pathLst>
          </a:custGeom>
          <a:solidFill>
            <a:srgbClr val="455A6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1600" dirty="0">
              <a:solidFill>
                <a:srgbClr val="FFFFFF"/>
              </a:solidFill>
              <a:latin typeface="Lato" pitchFamily="34" charset="0"/>
            </a:endParaRPr>
          </a:p>
        </p:txBody>
      </p:sp>
      <p:sp>
        <p:nvSpPr>
          <p:cNvPr id="75" name="Freeform 74"/>
          <p:cNvSpPr/>
          <p:nvPr/>
        </p:nvSpPr>
        <p:spPr>
          <a:xfrm>
            <a:off x="822528" y="3817584"/>
            <a:ext cx="206496" cy="206064"/>
          </a:xfrm>
          <a:custGeom>
            <a:avLst/>
            <a:gdLst/>
            <a:ahLst/>
            <a:cxnLst/>
            <a:rect l="0" t="0" r="r" b="b"/>
            <a:pathLst>
              <a:path w="478" h="477">
                <a:moveTo>
                  <a:pt x="478" y="423"/>
                </a:moveTo>
                <a:cubicBezTo>
                  <a:pt x="478" y="453"/>
                  <a:pt x="454" y="477"/>
                  <a:pt x="425" y="477"/>
                </a:cubicBezTo>
                <a:lnTo>
                  <a:pt x="53" y="477"/>
                </a:lnTo>
                <a:cubicBezTo>
                  <a:pt x="24" y="477"/>
                  <a:pt x="0" y="453"/>
                  <a:pt x="0" y="423"/>
                </a:cubicBezTo>
                <a:lnTo>
                  <a:pt x="0" y="52"/>
                </a:lnTo>
                <a:cubicBezTo>
                  <a:pt x="0" y="23"/>
                  <a:pt x="24" y="0"/>
                  <a:pt x="53" y="0"/>
                </a:cubicBezTo>
                <a:lnTo>
                  <a:pt x="425" y="0"/>
                </a:lnTo>
                <a:cubicBezTo>
                  <a:pt x="454" y="0"/>
                  <a:pt x="478" y="23"/>
                  <a:pt x="478" y="52"/>
                </a:cubicBezTo>
                <a:lnTo>
                  <a:pt x="478" y="423"/>
                </a:lnTo>
                <a:close/>
              </a:path>
            </a:pathLst>
          </a:custGeom>
          <a:solidFill>
            <a:srgbClr val="77B25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855360" y="3851280"/>
            <a:ext cx="141696" cy="139104"/>
          </a:xfrm>
          <a:custGeom>
            <a:avLst/>
            <a:gdLst/>
            <a:ahLst/>
            <a:cxnLst/>
            <a:rect l="0" t="0" r="r" b="b"/>
            <a:pathLst>
              <a:path w="328" h="322">
                <a:moveTo>
                  <a:pt x="313" y="6"/>
                </a:moveTo>
                <a:cubicBezTo>
                  <a:pt x="298" y="-4"/>
                  <a:pt x="277" y="0"/>
                  <a:pt x="267" y="15"/>
                </a:cubicBezTo>
                <a:lnTo>
                  <a:pt x="122" y="238"/>
                </a:lnTo>
                <a:lnTo>
                  <a:pt x="56" y="176"/>
                </a:lnTo>
                <a:cubicBezTo>
                  <a:pt x="42" y="164"/>
                  <a:pt x="21" y="164"/>
                  <a:pt x="9" y="178"/>
                </a:cubicBezTo>
                <a:cubicBezTo>
                  <a:pt x="-4" y="191"/>
                  <a:pt x="-3" y="212"/>
                  <a:pt x="11" y="225"/>
                </a:cubicBezTo>
                <a:lnTo>
                  <a:pt x="106" y="314"/>
                </a:lnTo>
                <a:cubicBezTo>
                  <a:pt x="112" y="320"/>
                  <a:pt x="120" y="322"/>
                  <a:pt x="128" y="322"/>
                </a:cubicBezTo>
                <a:cubicBezTo>
                  <a:pt x="137" y="322"/>
                  <a:pt x="150" y="319"/>
                  <a:pt x="157" y="307"/>
                </a:cubicBezTo>
                <a:cubicBezTo>
                  <a:pt x="162" y="301"/>
                  <a:pt x="323" y="51"/>
                  <a:pt x="323" y="51"/>
                </a:cubicBezTo>
                <a:cubicBezTo>
                  <a:pt x="333" y="36"/>
                  <a:pt x="328" y="16"/>
                  <a:pt x="313" y="6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35504" y="3448224"/>
            <a:ext cx="4438716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Lato" pitchFamily="34" charset="0"/>
                <a:ea typeface="SegoeUI"/>
              </a:rPr>
              <a:t> </a:t>
            </a:r>
            <a:r>
              <a:rPr lang="en-IN" sz="1600" b="1" dirty="0">
                <a:solidFill>
                  <a:srgbClr val="455A64"/>
                </a:solidFill>
                <a:latin typeface="Lato" pitchFamily="34" charset="0"/>
                <a:ea typeface="SegoeUI"/>
              </a:rPr>
              <a:t>Infrastructure as Code (</a:t>
            </a:r>
            <a:r>
              <a:rPr lang="en-IN" sz="1600" b="1" dirty="0" err="1">
                <a:solidFill>
                  <a:srgbClr val="455A64"/>
                </a:solidFill>
                <a:latin typeface="Lato" pitchFamily="34" charset="0"/>
                <a:ea typeface="SegoeUI"/>
              </a:rPr>
              <a:t>IaC</a:t>
            </a:r>
            <a:r>
              <a:rPr lang="en-IN" sz="1600" b="1" dirty="0">
                <a:solidFill>
                  <a:srgbClr val="455A64"/>
                </a:solidFill>
                <a:latin typeface="Lato" pitchFamily="34" charset="0"/>
                <a:ea typeface="SegoeUI"/>
              </a:rPr>
              <a:t>) </a:t>
            </a:r>
            <a:r>
              <a:rPr lang="en-IN" sz="1600" dirty="0">
                <a:solidFill>
                  <a:srgbClr val="455A64"/>
                </a:solidFill>
                <a:latin typeface="Lato" pitchFamily="34" charset="0"/>
                <a:ea typeface="SegoeUI"/>
              </a:rPr>
              <a:t>- Automation scripts</a:t>
            </a:r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35504" y="3779568"/>
            <a:ext cx="4316887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IN" sz="1600" dirty="0">
                <a:solidFill>
                  <a:srgbClr val="455A64"/>
                </a:solidFill>
                <a:latin typeface="Lato" pitchFamily="34" charset="0"/>
                <a:ea typeface="SegoeUI"/>
              </a:rPr>
              <a:t> </a:t>
            </a:r>
            <a:r>
              <a:rPr lang="en-IN" sz="1600" b="1" dirty="0">
                <a:solidFill>
                  <a:srgbClr val="455A64"/>
                </a:solidFill>
                <a:latin typeface="Lato" pitchFamily="34" charset="0"/>
                <a:ea typeface="SegoeUI"/>
              </a:rPr>
              <a:t>Monitoring &amp; </a:t>
            </a:r>
            <a:r>
              <a:rPr lang="en-IN" sz="1600" b="1" dirty="0" err="1">
                <a:solidFill>
                  <a:srgbClr val="455A64"/>
                </a:solidFill>
                <a:latin typeface="Lato" pitchFamily="34" charset="0"/>
                <a:ea typeface="SegoeUI"/>
              </a:rPr>
              <a:t>Observability</a:t>
            </a:r>
            <a:r>
              <a:rPr lang="en-IN" sz="1600" b="1" dirty="0">
                <a:solidFill>
                  <a:srgbClr val="455A64"/>
                </a:solidFill>
                <a:latin typeface="Lato" pitchFamily="34" charset="0"/>
                <a:ea typeface="SegoeUI"/>
              </a:rPr>
              <a:t> </a:t>
            </a:r>
            <a:r>
              <a:rPr lang="en-IN" sz="1600" dirty="0">
                <a:solidFill>
                  <a:srgbClr val="455A64"/>
                </a:solidFill>
                <a:latin typeface="Lato" pitchFamily="34" charset="0"/>
                <a:ea typeface="SegoeUI"/>
              </a:rPr>
              <a:t>- Real-time insights</a:t>
            </a:r>
            <a:endParaRPr lang="en-IN" sz="1600" dirty="0">
              <a:solidFill>
                <a:srgbClr val="000000"/>
              </a:solidFill>
              <a:latin typeface="Lato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8175" y="587097"/>
            <a:ext cx="12811125" cy="123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550"/>
              </a:lnSpc>
            </a:pPr>
            <a:r>
              <a:rPr lang="en-US" sz="3650" dirty="0">
                <a:solidFill>
                  <a:srgbClr val="312F2B"/>
                </a:solidFill>
                <a:latin typeface="Gelasio" pitchFamily="34" charset="0"/>
                <a:cs typeface="Gelasio" pitchFamily="34" charset="-120"/>
              </a:rPr>
              <a:t>Key Concepts in Software Development and Operations (DevOps Methodology)</a:t>
            </a:r>
          </a:p>
        </p:txBody>
      </p:sp>
      <p:sp>
        <p:nvSpPr>
          <p:cNvPr id="4" name="Text 1"/>
          <p:cNvSpPr/>
          <p:nvPr/>
        </p:nvSpPr>
        <p:spPr>
          <a:xfrm>
            <a:off x="900766" y="2127436"/>
            <a:ext cx="3782378" cy="613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1630620" y="2972661"/>
            <a:ext cx="23225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dirty="0">
                <a:solidFill>
                  <a:srgbClr val="272525"/>
                </a:solidFill>
                <a:latin typeface="Gelasio" pitchFamily="34" charset="0"/>
                <a:cs typeface="Gelasio" pitchFamily="34" charset="-120"/>
              </a:rPr>
              <a:t>CI/CD</a:t>
            </a:r>
          </a:p>
        </p:txBody>
      </p:sp>
      <p:sp>
        <p:nvSpPr>
          <p:cNvPr id="6" name="Text 3"/>
          <p:cNvSpPr/>
          <p:nvPr/>
        </p:nvSpPr>
        <p:spPr>
          <a:xfrm>
            <a:off x="900766" y="3374377"/>
            <a:ext cx="3782378" cy="1189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Automates the entire software build, test, and deployment process. It ensures code changes are integrated and released rapidly and reliably.</a:t>
            </a:r>
          </a:p>
        </p:txBody>
      </p:sp>
      <p:sp>
        <p:nvSpPr>
          <p:cNvPr id="7" name="Text 4"/>
          <p:cNvSpPr/>
          <p:nvPr/>
        </p:nvSpPr>
        <p:spPr>
          <a:xfrm>
            <a:off x="5424011" y="2127436"/>
            <a:ext cx="3782378" cy="613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4800" dirty="0"/>
          </a:p>
        </p:txBody>
      </p:sp>
      <p:sp>
        <p:nvSpPr>
          <p:cNvPr id="8" name="Text 5"/>
          <p:cNvSpPr/>
          <p:nvPr/>
        </p:nvSpPr>
        <p:spPr>
          <a:xfrm>
            <a:off x="5424011" y="2972661"/>
            <a:ext cx="39009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dirty="0">
                <a:solidFill>
                  <a:srgbClr val="272525"/>
                </a:solidFill>
                <a:latin typeface="Gelasio" pitchFamily="2" charset="0"/>
                <a:cs typeface="Gelasio" pitchFamily="2" charset="0"/>
              </a:rPr>
              <a:t>Infrastructure as Code (IaC) </a:t>
            </a:r>
            <a:r>
              <a:rPr lang="en-US" dirty="0">
                <a:latin typeface="Gelasio" pitchFamily="2" charset="0"/>
                <a:cs typeface="Gelasio" pitchFamily="2" charset="0"/>
              </a:rPr>
              <a:t>&amp; </a:t>
            </a:r>
            <a:r>
              <a:rPr lang="en-US" dirty="0" err="1">
                <a:solidFill>
                  <a:srgbClr val="272525"/>
                </a:solidFill>
                <a:latin typeface="Gelasio" pitchFamily="2" charset="0"/>
                <a:cs typeface="Gelasio" pitchFamily="2" charset="0"/>
              </a:rPr>
              <a:t>GitOps</a:t>
            </a:r>
            <a:endParaRPr lang="en-US" dirty="0">
              <a:solidFill>
                <a:srgbClr val="272525"/>
              </a:solidFill>
              <a:latin typeface="Gelasio" pitchFamily="2" charset="0"/>
              <a:cs typeface="Gelasio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24011" y="3374377"/>
            <a:ext cx="3782378" cy="1189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practice manages and provisions infrastructure through code, ensuring consistency, reducing manual errors, and speeding up deployment.</a:t>
            </a:r>
          </a:p>
        </p:txBody>
      </p:sp>
      <p:sp>
        <p:nvSpPr>
          <p:cNvPr id="10" name="Text 7"/>
          <p:cNvSpPr/>
          <p:nvPr/>
        </p:nvSpPr>
        <p:spPr>
          <a:xfrm>
            <a:off x="900766" y="5384327"/>
            <a:ext cx="3782378" cy="613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4800" dirty="0"/>
          </a:p>
        </p:txBody>
      </p:sp>
      <p:sp>
        <p:nvSpPr>
          <p:cNvPr id="11" name="Text 8"/>
          <p:cNvSpPr/>
          <p:nvPr/>
        </p:nvSpPr>
        <p:spPr>
          <a:xfrm>
            <a:off x="1630620" y="6086878"/>
            <a:ext cx="23225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dirty="0" err="1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DevSecOps</a:t>
            </a:r>
            <a:endParaRPr lang="en-US" dirty="0">
              <a:solidFill>
                <a:srgbClr val="272525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00766" y="6488595"/>
            <a:ext cx="3782378" cy="1189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Integrates security practices directly into the development lifecycle from the start. This proactive approach helps identify and fix vulnerabilities early and continuously.</a:t>
            </a:r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C6AAB684-030A-2725-BDC4-DD9D974E7463}"/>
              </a:ext>
            </a:extLst>
          </p:cNvPr>
          <p:cNvSpPr/>
          <p:nvPr/>
        </p:nvSpPr>
        <p:spPr>
          <a:xfrm>
            <a:off x="5424011" y="5241653"/>
            <a:ext cx="3782378" cy="613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/>
              <a:t>5</a:t>
            </a:r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514E7578-43C3-5E27-19F4-8C971E9C8F04}"/>
              </a:ext>
            </a:extLst>
          </p:cNvPr>
          <p:cNvSpPr/>
          <p:nvPr/>
        </p:nvSpPr>
        <p:spPr>
          <a:xfrm>
            <a:off x="5424011" y="6086878"/>
            <a:ext cx="365331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Cloud and Infrastructure Management</a:t>
            </a:r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5B2204D5-ED0B-8098-1855-4F970D2FC4E5}"/>
              </a:ext>
            </a:extLst>
          </p:cNvPr>
          <p:cNvSpPr/>
          <p:nvPr/>
        </p:nvSpPr>
        <p:spPr>
          <a:xfrm>
            <a:off x="5424011" y="6488595"/>
            <a:ext cx="3782378" cy="1483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overall strategy for operating and maintaining cloud-based infrastructure. It relies heavily on automation to ensure environments are consistent, scalable, and cost-effective.</a:t>
            </a: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346179F1-870F-7B99-E1C0-927D2E08B973}"/>
              </a:ext>
            </a:extLst>
          </p:cNvPr>
          <p:cNvSpPr/>
          <p:nvPr/>
        </p:nvSpPr>
        <p:spPr>
          <a:xfrm>
            <a:off x="9947374" y="2127436"/>
            <a:ext cx="3782378" cy="613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>
                <a:solidFill>
                  <a:srgbClr val="272525"/>
                </a:solidFill>
                <a:latin typeface="Gelasio" pitchFamily="34" charset="0"/>
                <a:cs typeface="Gelasio" pitchFamily="34" charset="-120"/>
              </a:rPr>
              <a:t>3</a:t>
            </a:r>
            <a:endParaRPr lang="en-US" sz="48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06343AF6-992F-BC15-3C22-6D0AE4E817BD}"/>
              </a:ext>
            </a:extLst>
          </p:cNvPr>
          <p:cNvSpPr/>
          <p:nvPr/>
        </p:nvSpPr>
        <p:spPr>
          <a:xfrm>
            <a:off x="10677228" y="2972661"/>
            <a:ext cx="23225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dirty="0">
                <a:solidFill>
                  <a:srgbClr val="272525"/>
                </a:solidFill>
                <a:latin typeface="Gelasio" pitchFamily="34" charset="0"/>
                <a:cs typeface="Gelasio" pitchFamily="34" charset="-120"/>
              </a:rPr>
              <a:t>MLOps</a:t>
            </a: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8AACA257-DF51-318E-DB13-A2E5D7A1BAC0}"/>
              </a:ext>
            </a:extLst>
          </p:cNvPr>
          <p:cNvSpPr/>
          <p:nvPr/>
        </p:nvSpPr>
        <p:spPr>
          <a:xfrm>
            <a:off x="9947374" y="3374376"/>
            <a:ext cx="3782378" cy="1189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Applies DevOps principles to machine learning to automate the entire model lifecycle. It streamlines the deployment, monitoring, and management of ML models in production.</a:t>
            </a:r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02609055-3ED2-1D7E-1AA8-7E52A937A9A8}"/>
              </a:ext>
            </a:extLst>
          </p:cNvPr>
          <p:cNvSpPr/>
          <p:nvPr/>
        </p:nvSpPr>
        <p:spPr>
          <a:xfrm>
            <a:off x="9947374" y="5213774"/>
            <a:ext cx="3782378" cy="613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</a:t>
            </a:r>
            <a:endParaRPr lang="en-US" sz="4800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866F4DE1-B2EE-BE13-A43A-34DC75783F19}"/>
              </a:ext>
            </a:extLst>
          </p:cNvPr>
          <p:cNvSpPr/>
          <p:nvPr/>
        </p:nvSpPr>
        <p:spPr>
          <a:xfrm>
            <a:off x="10267950" y="6058999"/>
            <a:ext cx="31813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dirty="0">
                <a:solidFill>
                  <a:srgbClr val="272525"/>
                </a:solidFill>
                <a:latin typeface="Gelasio" pitchFamily="2" charset="0"/>
                <a:ea typeface="Gelasio" pitchFamily="34" charset="-122"/>
                <a:cs typeface="Gelasio" pitchFamily="2" charset="0"/>
              </a:rPr>
              <a:t>Monitoring </a:t>
            </a:r>
            <a:r>
              <a:rPr lang="en-US" dirty="0">
                <a:latin typeface="Gelasio" pitchFamily="2" charset="0"/>
                <a:cs typeface="Gelasio" pitchFamily="2" charset="0"/>
              </a:rPr>
              <a:t>&amp; Observability</a:t>
            </a:r>
            <a:endParaRPr lang="en-US" dirty="0">
              <a:solidFill>
                <a:srgbClr val="272525"/>
              </a:solidFill>
              <a:latin typeface="Gelasio" pitchFamily="2" charset="0"/>
              <a:ea typeface="Gelasio" pitchFamily="34" charset="-122"/>
              <a:cs typeface="Gelasio" pitchFamily="2" charset="0"/>
            </a:endParaRPr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A8D25A90-2A14-DD65-96C4-FB0D6F0FA4E6}"/>
              </a:ext>
            </a:extLst>
          </p:cNvPr>
          <p:cNvSpPr/>
          <p:nvPr/>
        </p:nvSpPr>
        <p:spPr>
          <a:xfrm>
            <a:off x="9801225" y="6460717"/>
            <a:ext cx="4591050" cy="1217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Tools and practices to understand the health and performance of systems. It involves tracking metrics and using logs to gain deep insights into why a system is behaving a certain way.</a:t>
            </a:r>
          </a:p>
        </p:txBody>
      </p:sp>
    </p:spTree>
    <p:extLst>
      <p:ext uri="{BB962C8B-B14F-4D97-AF65-F5344CB8AC3E}">
        <p14:creationId xmlns:p14="http://schemas.microsoft.com/office/powerpoint/2010/main" val="1205711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8175" y="587097"/>
            <a:ext cx="12811125" cy="123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550"/>
              </a:lnSpc>
            </a:pPr>
            <a:r>
              <a:rPr lang="en-US" sz="3650" dirty="0">
                <a:solidFill>
                  <a:srgbClr val="312F2B"/>
                </a:solidFill>
                <a:latin typeface="Gelasio" pitchFamily="34" charset="0"/>
                <a:cs typeface="Gelasio" pitchFamily="34" charset="-120"/>
              </a:rPr>
              <a:t>Key Concepts in Software Development and Operations (DevOps Methodology)</a:t>
            </a:r>
          </a:p>
        </p:txBody>
      </p:sp>
      <p:sp>
        <p:nvSpPr>
          <p:cNvPr id="4" name="Text 1"/>
          <p:cNvSpPr/>
          <p:nvPr/>
        </p:nvSpPr>
        <p:spPr>
          <a:xfrm>
            <a:off x="900766" y="2127436"/>
            <a:ext cx="3782378" cy="613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1630620" y="2972661"/>
            <a:ext cx="23225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dirty="0">
                <a:solidFill>
                  <a:srgbClr val="272525"/>
                </a:solidFill>
                <a:latin typeface="Gelasio" pitchFamily="34" charset="0"/>
                <a:cs typeface="Gelasio" pitchFamily="34" charset="-120"/>
              </a:rPr>
              <a:t>Platform Engineering</a:t>
            </a:r>
          </a:p>
        </p:txBody>
      </p:sp>
      <p:sp>
        <p:nvSpPr>
          <p:cNvPr id="6" name="Text 3"/>
          <p:cNvSpPr/>
          <p:nvPr/>
        </p:nvSpPr>
        <p:spPr>
          <a:xfrm>
            <a:off x="900766" y="3374377"/>
            <a:ext cx="3782378" cy="1454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Builds and maintains internal platforms with tools and services for developers. This reduces a developer's cognitive load and boosts their productivity by providing a seamless workflow.</a:t>
            </a:r>
          </a:p>
        </p:txBody>
      </p:sp>
      <p:sp>
        <p:nvSpPr>
          <p:cNvPr id="7" name="Text 4"/>
          <p:cNvSpPr/>
          <p:nvPr/>
        </p:nvSpPr>
        <p:spPr>
          <a:xfrm>
            <a:off x="5424011" y="2127436"/>
            <a:ext cx="3782378" cy="613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</a:t>
            </a:r>
            <a:endParaRPr lang="en-US" sz="4800" dirty="0"/>
          </a:p>
        </p:txBody>
      </p:sp>
      <p:sp>
        <p:nvSpPr>
          <p:cNvPr id="8" name="Text 5"/>
          <p:cNvSpPr/>
          <p:nvPr/>
        </p:nvSpPr>
        <p:spPr>
          <a:xfrm>
            <a:off x="5657850" y="2972661"/>
            <a:ext cx="32575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dirty="0">
                <a:solidFill>
                  <a:srgbClr val="272525"/>
                </a:solidFill>
                <a:latin typeface="Gelasio" pitchFamily="34" charset="0"/>
                <a:cs typeface="Gelasio" pitchFamily="34" charset="-120"/>
              </a:rPr>
              <a:t>Mobile CI/CD</a:t>
            </a:r>
          </a:p>
        </p:txBody>
      </p:sp>
      <p:sp>
        <p:nvSpPr>
          <p:cNvPr id="9" name="Text 6"/>
          <p:cNvSpPr/>
          <p:nvPr/>
        </p:nvSpPr>
        <p:spPr>
          <a:xfrm>
            <a:off x="5424011" y="3374377"/>
            <a:ext cx="3782378" cy="1189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specialized CI/CD practice for mobile app development. It automates the complete process from code commits to distributing the app to app stores.</a:t>
            </a: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346179F1-870F-7B99-E1C0-927D2E08B973}"/>
              </a:ext>
            </a:extLst>
          </p:cNvPr>
          <p:cNvSpPr/>
          <p:nvPr/>
        </p:nvSpPr>
        <p:spPr>
          <a:xfrm>
            <a:off x="9947374" y="2127436"/>
            <a:ext cx="3782378" cy="613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>
                <a:solidFill>
                  <a:srgbClr val="272525"/>
                </a:solidFill>
                <a:latin typeface="Gelasio" pitchFamily="34" charset="0"/>
                <a:cs typeface="Gelasio" pitchFamily="34" charset="-120"/>
              </a:rPr>
              <a:t>9</a:t>
            </a:r>
            <a:endParaRPr lang="en-US" sz="48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06343AF6-992F-BC15-3C22-6D0AE4E817BD}"/>
              </a:ext>
            </a:extLst>
          </p:cNvPr>
          <p:cNvSpPr/>
          <p:nvPr/>
        </p:nvSpPr>
        <p:spPr>
          <a:xfrm>
            <a:off x="9947373" y="2972661"/>
            <a:ext cx="362575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dirty="0">
                <a:solidFill>
                  <a:srgbClr val="272525"/>
                </a:solidFill>
                <a:latin typeface="Gelasio" pitchFamily="34" charset="0"/>
                <a:cs typeface="Gelasio" pitchFamily="34" charset="-120"/>
              </a:rPr>
              <a:t>Site Reliability Engineering (SRE)</a:t>
            </a: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8AACA257-DF51-318E-DB13-A2E5D7A1BAC0}"/>
              </a:ext>
            </a:extLst>
          </p:cNvPr>
          <p:cNvSpPr/>
          <p:nvPr/>
        </p:nvSpPr>
        <p:spPr>
          <a:xfrm>
            <a:off x="9947374" y="3374377"/>
            <a:ext cx="3782378" cy="1454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Applies software engineering principles to operations to build and run highly reliable systems. It focuses on automation, incident response, and meeting service level objectives (SLOs).</a:t>
            </a:r>
          </a:p>
        </p:txBody>
      </p:sp>
    </p:spTree>
    <p:extLst>
      <p:ext uri="{BB962C8B-B14F-4D97-AF65-F5344CB8AC3E}">
        <p14:creationId xmlns:p14="http://schemas.microsoft.com/office/powerpoint/2010/main" val="1205711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047750"/>
            <a:ext cx="13382625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653B2D4A-028C-1050-3FF8-62839FA16931}"/>
              </a:ext>
            </a:extLst>
          </p:cNvPr>
          <p:cNvSpPr/>
          <p:nvPr/>
        </p:nvSpPr>
        <p:spPr>
          <a:xfrm>
            <a:off x="914400" y="358787"/>
            <a:ext cx="12617411" cy="688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DevOps in Nutshell 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3981756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6C81E70-D488-4A35-8982-37EC976F878C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1831</TotalTime>
  <Words>2193</Words>
  <Application>Microsoft Office PowerPoint</Application>
  <PresentationFormat>Custom</PresentationFormat>
  <Paragraphs>440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Lato Medium</vt:lpstr>
      <vt:lpstr>Arial</vt:lpstr>
      <vt:lpstr>SegoeUI</vt:lpstr>
      <vt:lpstr>RobotoMono</vt:lpstr>
      <vt:lpstr>Lato</vt:lpstr>
      <vt:lpstr>Wingdings</vt:lpstr>
      <vt:lpstr>Times New Roman</vt:lpstr>
      <vt:lpstr>Consolas</vt:lpstr>
      <vt:lpstr>Gelasio</vt:lpstr>
      <vt:lpstr>SegoeUISymbol</vt:lpstr>
      <vt:lpstr>Lato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Containerization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Santhosh Kiran Jaligama</cp:lastModifiedBy>
  <cp:revision>112</cp:revision>
  <dcterms:created xsi:type="dcterms:W3CDTF">2025-01-15T15:38:47Z</dcterms:created>
  <dcterms:modified xsi:type="dcterms:W3CDTF">2025-11-12T16:42:36Z</dcterms:modified>
</cp:coreProperties>
</file>